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56" r:id="rId2"/>
    <p:sldId id="257" r:id="rId3"/>
    <p:sldId id="258" r:id="rId4"/>
    <p:sldId id="259" r:id="rId5"/>
    <p:sldId id="260" r:id="rId6"/>
    <p:sldId id="261" r:id="rId7"/>
    <p:sldId id="262" r:id="rId8"/>
    <p:sldId id="263" r:id="rId9"/>
    <p:sldId id="274" r:id="rId10"/>
    <p:sldId id="264" r:id="rId11"/>
    <p:sldId id="265" r:id="rId12"/>
    <p:sldId id="266" r:id="rId13"/>
    <p:sldId id="267" r:id="rId14"/>
    <p:sldId id="268" r:id="rId15"/>
    <p:sldId id="273" r:id="rId16"/>
    <p:sldId id="269" r:id="rId17"/>
    <p:sldId id="275" r:id="rId18"/>
    <p:sldId id="270" r:id="rId19"/>
    <p:sldId id="271" r:id="rId20"/>
    <p:sldId id="272" r:id="rId21"/>
  </p:sldIdLst>
  <p:sldSz cx="18288000" cy="10287000"/>
  <p:notesSz cx="6858000" cy="9144000"/>
  <p:embeddedFontLst>
    <p:embeddedFont>
      <p:font typeface="HK Grotesk Bold" panose="020B0604020202020204" charset="0"/>
      <p:regular r:id="rId24"/>
    </p:embeddedFont>
    <p:embeddedFont>
      <p:font typeface="Calibri" panose="020F0502020204030204" pitchFamily="34" charset="0"/>
      <p:regular r:id="rId25"/>
      <p:bold r:id="rId26"/>
      <p:italic r:id="rId27"/>
      <p:boldItalic r:id="rId28"/>
    </p:embeddedFont>
    <p:embeddedFont>
      <p:font typeface="Canva Sans Bold" panose="020B0604020202020204" charset="0"/>
      <p:regular r:id="rId29"/>
    </p:embeddedFont>
    <p:embeddedFont>
      <p:font typeface="Canva Sans" panose="020B0604020202020204" charset="0"/>
      <p:regular r:id="rId30"/>
    </p:embeddedFont>
    <p:embeddedFont>
      <p:font typeface="Arialle Bold" panose="020B0604020202020204" charset="0"/>
      <p:regular r:id="rId31"/>
    </p:embeddedFont>
    <p:embeddedFont>
      <p:font typeface="HK Grotesk Light"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340" autoAdjust="0"/>
  </p:normalViewPr>
  <p:slideViewPr>
    <p:cSldViewPr>
      <p:cViewPr varScale="1">
        <p:scale>
          <a:sx n="56" d="100"/>
          <a:sy n="56" d="100"/>
        </p:scale>
        <p:origin x="34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362134-9220-4839-95F0-8A55B9B39DE3}" type="datetimeFigureOut">
              <a:rPr lang="en-IN" smtClean="0"/>
              <a:t>23-03-2024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F6EAA6-2CE7-49F5-AD0A-52727D75074B}" type="slidenum">
              <a:rPr lang="en-IN" smtClean="0"/>
              <a:t>‹#›</a:t>
            </a:fld>
            <a:endParaRPr lang="en-IN"/>
          </a:p>
        </p:txBody>
      </p:sp>
    </p:spTree>
    <p:extLst>
      <p:ext uri="{BB962C8B-B14F-4D97-AF65-F5344CB8AC3E}">
        <p14:creationId xmlns:p14="http://schemas.microsoft.com/office/powerpoint/2010/main" val="3328578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C74BB-CA7F-421F-B801-DAC32B91D386}" type="datetimeFigureOut">
              <a:rPr lang="en-IN" smtClean="0"/>
              <a:t>23-03-2024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94B2A-5257-46DC-BE23-BDBA784D46D8}" type="slidenum">
              <a:rPr lang="en-IN" smtClean="0"/>
              <a:t>‹#›</a:t>
            </a:fld>
            <a:endParaRPr lang="en-IN"/>
          </a:p>
        </p:txBody>
      </p:sp>
    </p:spTree>
    <p:extLst>
      <p:ext uri="{BB962C8B-B14F-4D97-AF65-F5344CB8AC3E}">
        <p14:creationId xmlns:p14="http://schemas.microsoft.com/office/powerpoint/2010/main" val="677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video" Target="https://www.youtube.com/embed/NHCJ8PtYCFc"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gif"/><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video" Target="https://www.youtube.com/embed/qzusVw4Dp8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ideo" Target="https://www.youtube.com/embed/AhsIF-cmoQQ" TargetMode="Externa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hyperlink" Target="https://doi.org/10.1016/j.gpb.2015.08.002" TargetMode="External"/><Relationship Id="rId13" Type="http://schemas.openxmlformats.org/officeDocument/2006/relationships/hyperlink" Target="https://doi.org/10.1038/nature24286" TargetMode="External"/><Relationship Id="rId3" Type="http://schemas.openxmlformats.org/officeDocument/2006/relationships/image" Target="../media/image5.svg"/><Relationship Id="rId7" Type="http://schemas.openxmlformats.org/officeDocument/2006/relationships/hyperlink" Target="https://doi.org/10.1038/nature10242" TargetMode="External"/><Relationship Id="rId12" Type="http://schemas.openxmlformats.org/officeDocument/2006/relationships/hyperlink" Target="https://doi.org/10.1038/nrg.2016.49"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doi.org/10.1038/nature07517" TargetMode="External"/><Relationship Id="rId11" Type="http://schemas.openxmlformats.org/officeDocument/2006/relationships/hyperlink" Target="https://doi.org/10.1186/s13059-016-1103-0" TargetMode="External"/><Relationship Id="rId5" Type="http://schemas.openxmlformats.org/officeDocument/2006/relationships/hyperlink" Target="https://doi.org/10.1146/annurev.genom.9.081307.164359" TargetMode="External"/><Relationship Id="rId10" Type="http://schemas.openxmlformats.org/officeDocument/2006/relationships/hyperlink" Target="https://doi.org/10.1038/nbt.3423" TargetMode="External"/><Relationship Id="rId4" Type="http://schemas.openxmlformats.org/officeDocument/2006/relationships/image" Target="../media/image1.jpeg"/><Relationship Id="rId9" Type="http://schemas.openxmlformats.org/officeDocument/2006/relationships/hyperlink" Target="https://doi.org/10.1126/science.116298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ideo" Target="https://www.youtube.com/embed/fCd6B5HRaZ8" TargetMode="External"/><Relationship Id="rId6" Type="http://schemas.openxmlformats.org/officeDocument/2006/relationships/image" Target="../media/image5.gif"/><Relationship Id="rId5" Type="http://schemas.openxmlformats.org/officeDocument/2006/relationships/image" Target="../media/image7.jpe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video" Target="https://www.youtube.com/embed/zBPKj0mMcD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930939" y="-278005"/>
            <a:ext cx="10574903" cy="10744842"/>
          </a:xfrm>
          <a:custGeom>
            <a:avLst/>
            <a:gdLst/>
            <a:ahLst/>
            <a:cxnLst/>
            <a:rect l="l" t="t" r="r" b="b"/>
            <a:pathLst>
              <a:path w="16280129" h="16541751">
                <a:moveTo>
                  <a:pt x="15944850" y="7571740"/>
                </a:moveTo>
                <a:cubicBezTo>
                  <a:pt x="15933420" y="6451600"/>
                  <a:pt x="15925800" y="5342890"/>
                  <a:pt x="15904211" y="4227830"/>
                </a:cubicBezTo>
                <a:cubicBezTo>
                  <a:pt x="15914372" y="3102610"/>
                  <a:pt x="15906750" y="1786890"/>
                  <a:pt x="14919961" y="1052830"/>
                </a:cubicBezTo>
                <a:cubicBezTo>
                  <a:pt x="13519150" y="0"/>
                  <a:pt x="11605260" y="633730"/>
                  <a:pt x="9977120" y="511810"/>
                </a:cubicBezTo>
                <a:cubicBezTo>
                  <a:pt x="7730490" y="533400"/>
                  <a:pt x="5485130" y="504190"/>
                  <a:pt x="3237230" y="495300"/>
                </a:cubicBezTo>
                <a:cubicBezTo>
                  <a:pt x="76200" y="488950"/>
                  <a:pt x="316230" y="2446020"/>
                  <a:pt x="322580" y="4898390"/>
                </a:cubicBezTo>
                <a:cubicBezTo>
                  <a:pt x="398780" y="7573010"/>
                  <a:pt x="287020" y="10233660"/>
                  <a:pt x="356870" y="12903200"/>
                </a:cubicBezTo>
                <a:cubicBezTo>
                  <a:pt x="0" y="16541751"/>
                  <a:pt x="2917190" y="16122651"/>
                  <a:pt x="5554980" y="16198851"/>
                </a:cubicBezTo>
                <a:cubicBezTo>
                  <a:pt x="8378190" y="16238220"/>
                  <a:pt x="11210290" y="16384270"/>
                  <a:pt x="14020799" y="16019781"/>
                </a:cubicBezTo>
                <a:cubicBezTo>
                  <a:pt x="16280129" y="15753081"/>
                  <a:pt x="15984218" y="13111481"/>
                  <a:pt x="15909288" y="11428731"/>
                </a:cubicBezTo>
                <a:cubicBezTo>
                  <a:pt x="15868650" y="10139680"/>
                  <a:pt x="16023590" y="8860790"/>
                  <a:pt x="15944850" y="7571740"/>
                </a:cubicBezTo>
                <a:close/>
                <a:moveTo>
                  <a:pt x="12606020" y="16060420"/>
                </a:moveTo>
                <a:cubicBezTo>
                  <a:pt x="9771380" y="16286481"/>
                  <a:pt x="6936740" y="16054070"/>
                  <a:pt x="4103370" y="16085820"/>
                </a:cubicBezTo>
                <a:cubicBezTo>
                  <a:pt x="2435860" y="15976601"/>
                  <a:pt x="396240" y="15933420"/>
                  <a:pt x="467360" y="13718540"/>
                </a:cubicBezTo>
                <a:cubicBezTo>
                  <a:pt x="419100" y="11958320"/>
                  <a:pt x="422910" y="10187940"/>
                  <a:pt x="448310" y="8420100"/>
                </a:cubicBezTo>
                <a:cubicBezTo>
                  <a:pt x="518160" y="6703060"/>
                  <a:pt x="367030" y="4991100"/>
                  <a:pt x="463550" y="3270250"/>
                </a:cubicBezTo>
                <a:cubicBezTo>
                  <a:pt x="184150" y="942340"/>
                  <a:pt x="2081530" y="572770"/>
                  <a:pt x="3944620" y="650240"/>
                </a:cubicBezTo>
                <a:cubicBezTo>
                  <a:pt x="6029960" y="685800"/>
                  <a:pt x="8124190" y="748030"/>
                  <a:pt x="10195560" y="702310"/>
                </a:cubicBezTo>
                <a:cubicBezTo>
                  <a:pt x="12954000" y="661670"/>
                  <a:pt x="15791181" y="50800"/>
                  <a:pt x="15703550" y="3832860"/>
                </a:cubicBezTo>
                <a:cubicBezTo>
                  <a:pt x="15787370" y="6685280"/>
                  <a:pt x="15725140" y="9538970"/>
                  <a:pt x="15720061" y="12399010"/>
                </a:cubicBezTo>
                <a:cubicBezTo>
                  <a:pt x="15862300" y="14961870"/>
                  <a:pt x="15299690" y="16023590"/>
                  <a:pt x="12606020" y="16060420"/>
                </a:cubicBezTo>
                <a:close/>
              </a:path>
            </a:pathLst>
          </a:custGeom>
          <a:solidFill>
            <a:srgbClr val="FFE142"/>
          </a:solidFill>
        </p:spPr>
      </p:sp>
      <p:sp>
        <p:nvSpPr>
          <p:cNvPr id="5" name="Freeform 5"/>
          <p:cNvSpPr/>
          <p:nvPr/>
        </p:nvSpPr>
        <p:spPr>
          <a:xfrm>
            <a:off x="10446648" y="2142"/>
            <a:ext cx="8651263" cy="5407039"/>
          </a:xfrm>
          <a:custGeom>
            <a:avLst/>
            <a:gdLst/>
            <a:ahLst/>
            <a:cxnLst/>
            <a:rect l="l" t="t" r="r" b="b"/>
            <a:pathLst>
              <a:path w="8651263" h="5407039">
                <a:moveTo>
                  <a:pt x="0" y="0"/>
                </a:moveTo>
                <a:lnTo>
                  <a:pt x="8651263" y="0"/>
                </a:lnTo>
                <a:lnTo>
                  <a:pt x="8651263" y="5407039"/>
                </a:lnTo>
                <a:lnTo>
                  <a:pt x="0" y="5407039"/>
                </a:lnTo>
                <a:lnTo>
                  <a:pt x="0" y="0"/>
                </a:lnTo>
                <a:close/>
              </a:path>
            </a:pathLst>
          </a:custGeom>
          <a:blipFill>
            <a:blip r:embed="rId2"/>
            <a:stretch>
              <a:fillRect/>
            </a:stretch>
          </a:blipFill>
        </p:spPr>
      </p:sp>
      <p:grpSp>
        <p:nvGrpSpPr>
          <p:cNvPr id="6" name="Group 6"/>
          <p:cNvGrpSpPr/>
          <p:nvPr/>
        </p:nvGrpSpPr>
        <p:grpSpPr>
          <a:xfrm>
            <a:off x="9413975" y="2705662"/>
            <a:ext cx="8874025" cy="4875677"/>
            <a:chOff x="0" y="0"/>
            <a:chExt cx="11832033" cy="6500902"/>
          </a:xfrm>
        </p:grpSpPr>
        <p:sp>
          <p:nvSpPr>
            <p:cNvPr id="7" name="TextBox 7"/>
            <p:cNvSpPr txBox="1"/>
            <p:nvPr/>
          </p:nvSpPr>
          <p:spPr>
            <a:xfrm>
              <a:off x="0" y="-9525"/>
              <a:ext cx="11832033" cy="5457423"/>
            </a:xfrm>
            <a:prstGeom prst="rect">
              <a:avLst/>
            </a:prstGeom>
          </p:spPr>
          <p:txBody>
            <a:bodyPr lIns="0" tIns="0" rIns="0" bIns="0" rtlCol="0" anchor="t">
              <a:spAutoFit/>
            </a:bodyPr>
            <a:lstStyle/>
            <a:p>
              <a:pPr marL="0" lvl="0" indent="0">
                <a:lnSpc>
                  <a:spcPts val="10738"/>
                </a:lnSpc>
              </a:pPr>
              <a:r>
                <a:rPr lang="en-US" sz="8949" dirty="0">
                  <a:solidFill>
                    <a:srgbClr val="000000"/>
                  </a:solidFill>
                  <a:latin typeface="HK Grotesk Bold"/>
                </a:rPr>
                <a:t>Sequencing Methods Overview</a:t>
              </a:r>
            </a:p>
          </p:txBody>
        </p:sp>
        <p:sp>
          <p:nvSpPr>
            <p:cNvPr id="8" name="TextBox 8"/>
            <p:cNvSpPr txBox="1"/>
            <p:nvPr/>
          </p:nvSpPr>
          <p:spPr>
            <a:xfrm>
              <a:off x="0" y="5674412"/>
              <a:ext cx="11832033" cy="826491"/>
            </a:xfrm>
            <a:prstGeom prst="rect">
              <a:avLst/>
            </a:prstGeom>
          </p:spPr>
          <p:txBody>
            <a:bodyPr lIns="0" tIns="0" rIns="0" bIns="0" rtlCol="0" anchor="t">
              <a:spAutoFit/>
            </a:bodyPr>
            <a:lstStyle/>
            <a:p>
              <a:pPr marL="0" lvl="0" indent="0">
                <a:lnSpc>
                  <a:spcPts val="5242"/>
                </a:lnSpc>
                <a:spcBef>
                  <a:spcPct val="0"/>
                </a:spcBef>
              </a:pPr>
              <a:r>
                <a:rPr lang="en-US" sz="3744">
                  <a:solidFill>
                    <a:srgbClr val="000000"/>
                  </a:solidFill>
                  <a:latin typeface="HK Grotesk Light"/>
                </a:rPr>
                <a:t>Exploring </a:t>
              </a:r>
              <a:r>
                <a:rPr lang="en-US" sz="3744">
                  <a:solidFill>
                    <a:srgbClr val="004AAD"/>
                  </a:solidFill>
                  <a:latin typeface="HK Grotesk Bold"/>
                </a:rPr>
                <a:t>D</a:t>
              </a:r>
              <a:r>
                <a:rPr lang="en-US" sz="3744">
                  <a:solidFill>
                    <a:srgbClr val="FF3131"/>
                  </a:solidFill>
                  <a:latin typeface="HK Grotesk Bold"/>
                </a:rPr>
                <a:t>N</a:t>
              </a:r>
              <a:r>
                <a:rPr lang="en-US" sz="3744">
                  <a:solidFill>
                    <a:srgbClr val="00BF63"/>
                  </a:solidFill>
                  <a:latin typeface="HK Grotesk Bold"/>
                </a:rPr>
                <a:t>A</a:t>
              </a:r>
              <a:r>
                <a:rPr lang="en-US" sz="3744">
                  <a:solidFill>
                    <a:srgbClr val="000000"/>
                  </a:solidFill>
                  <a:latin typeface="HK Grotesk Light"/>
                </a:rPr>
                <a:t> Sequencing Techniques</a:t>
              </a:r>
            </a:p>
          </p:txBody>
        </p:sp>
      </p:grpSp>
      <p:pic>
        <p:nvPicPr>
          <p:cNvPr id="1026" name="Picture 2" descr="The Read/Write Metaphor Is a Flawed Way to Talk About DNA | WIRE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26779" y="0"/>
            <a:ext cx="14601845" cy="10287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1" name="TextBox 10"/>
          <p:cNvSpPr txBox="1"/>
          <p:nvPr/>
        </p:nvSpPr>
        <p:spPr>
          <a:xfrm>
            <a:off x="17602200" y="9715500"/>
            <a:ext cx="533400" cy="461665"/>
          </a:xfrm>
          <a:prstGeom prst="rect">
            <a:avLst/>
          </a:prstGeom>
          <a:noFill/>
        </p:spPr>
        <p:txBody>
          <a:bodyPr wrap="square" rtlCol="0">
            <a:spAutoFit/>
          </a:bodyPr>
          <a:lstStyle/>
          <a:p>
            <a:r>
              <a:rPr lang="en-US" sz="2400" dirty="0" smtClean="0"/>
              <a:t>1</a:t>
            </a:r>
            <a:endParaRPr lang="en-IN" dirty="0"/>
          </a:p>
        </p:txBody>
      </p:sp>
      <p:sp>
        <p:nvSpPr>
          <p:cNvPr id="13" name="TextBox 7"/>
          <p:cNvSpPr txBox="1"/>
          <p:nvPr/>
        </p:nvSpPr>
        <p:spPr>
          <a:xfrm>
            <a:off x="13954401" y="8441521"/>
            <a:ext cx="8874025" cy="2092881"/>
          </a:xfrm>
          <a:prstGeom prst="rect">
            <a:avLst/>
          </a:prstGeom>
        </p:spPr>
        <p:txBody>
          <a:bodyPr lIns="0" tIns="0" rIns="0" bIns="0" rtlCol="0" anchor="t">
            <a:spAutoFit/>
          </a:bodyPr>
          <a:lstStyle/>
          <a:p>
            <a:pPr marL="571500" lvl="0" indent="-571500">
              <a:buFont typeface="Arial" panose="020B0604020202020204" pitchFamily="34" charset="0"/>
              <a:buChar char="•"/>
            </a:pPr>
            <a:r>
              <a:rPr lang="en-US" sz="2400" dirty="0" smtClean="0">
                <a:solidFill>
                  <a:srgbClr val="000000"/>
                </a:solidFill>
                <a:latin typeface="HK Grotesk Bold"/>
              </a:rPr>
              <a:t>Swayam    Roll no.114</a:t>
            </a:r>
          </a:p>
          <a:p>
            <a:pPr marL="571500" indent="-571500">
              <a:buFont typeface="Arial" panose="020B0604020202020204" pitchFamily="34" charset="0"/>
              <a:buChar char="•"/>
            </a:pPr>
            <a:r>
              <a:rPr lang="en-US" sz="2400" dirty="0" err="1" smtClean="0">
                <a:solidFill>
                  <a:srgbClr val="000000"/>
                </a:solidFill>
                <a:latin typeface="HK Grotesk Bold"/>
              </a:rPr>
              <a:t>Mudassir</a:t>
            </a:r>
            <a:r>
              <a:rPr lang="en-US" sz="2400" dirty="0">
                <a:solidFill>
                  <a:srgbClr val="000000"/>
                </a:solidFill>
                <a:latin typeface="HK Grotesk Bold"/>
              </a:rPr>
              <a:t>  Roll </a:t>
            </a:r>
            <a:r>
              <a:rPr lang="en-US" sz="2400" dirty="0" smtClean="0">
                <a:solidFill>
                  <a:srgbClr val="000000"/>
                </a:solidFill>
                <a:latin typeface="HK Grotesk Bold"/>
              </a:rPr>
              <a:t>no.128</a:t>
            </a:r>
            <a:endParaRPr lang="en-US" sz="2400" dirty="0">
              <a:solidFill>
                <a:srgbClr val="000000"/>
              </a:solidFill>
              <a:latin typeface="HK Grotesk Bold"/>
            </a:endParaRPr>
          </a:p>
          <a:p>
            <a:pPr marL="571500" indent="-571500">
              <a:buFont typeface="Arial" panose="020B0604020202020204" pitchFamily="34" charset="0"/>
              <a:buChar char="•"/>
            </a:pPr>
            <a:r>
              <a:rPr lang="en-US" sz="2400" dirty="0" err="1" smtClean="0">
                <a:solidFill>
                  <a:srgbClr val="000000"/>
                </a:solidFill>
                <a:latin typeface="HK Grotesk Bold"/>
              </a:rPr>
              <a:t>Nayan</a:t>
            </a:r>
            <a:r>
              <a:rPr lang="en-US" sz="2400" dirty="0" smtClean="0">
                <a:solidFill>
                  <a:srgbClr val="000000"/>
                </a:solidFill>
                <a:latin typeface="HK Grotesk Bold"/>
              </a:rPr>
              <a:t>       Roll no.110</a:t>
            </a:r>
            <a:endParaRPr lang="en-US" sz="2400" dirty="0">
              <a:solidFill>
                <a:srgbClr val="000000"/>
              </a:solidFill>
              <a:latin typeface="HK Grotesk Bold"/>
            </a:endParaRPr>
          </a:p>
          <a:p>
            <a:pPr marL="571500" lvl="0" indent="-571500">
              <a:buFont typeface="Arial" panose="020B0604020202020204" pitchFamily="34" charset="0"/>
              <a:buChar char="•"/>
            </a:pPr>
            <a:endParaRPr lang="en-US" sz="2400" dirty="0" smtClean="0">
              <a:solidFill>
                <a:srgbClr val="000000"/>
              </a:solidFill>
              <a:latin typeface="HK Grotesk Bold"/>
            </a:endParaRPr>
          </a:p>
          <a:p>
            <a:pPr lvl="0"/>
            <a:endParaRPr lang="en-US" sz="4000" dirty="0">
              <a:solidFill>
                <a:srgbClr val="000000"/>
              </a:solidFill>
              <a:latin typeface="HK Grotesk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7140" y="558809"/>
            <a:ext cx="11795992" cy="1289421"/>
            <a:chOff x="0" y="0"/>
            <a:chExt cx="15727990" cy="1719228"/>
          </a:xfrm>
        </p:grpSpPr>
        <p:sp>
          <p:nvSpPr>
            <p:cNvPr id="3" name="Freeform 3"/>
            <p:cNvSpPr/>
            <p:nvPr/>
          </p:nvSpPr>
          <p:spPr>
            <a:xfrm>
              <a:off x="118958" y="948040"/>
              <a:ext cx="15148334" cy="771188"/>
            </a:xfrm>
            <a:custGeom>
              <a:avLst/>
              <a:gdLst/>
              <a:ahLst/>
              <a:cxnLst/>
              <a:rect l="l" t="t" r="r" b="b"/>
              <a:pathLst>
                <a:path w="15148334" h="771188">
                  <a:moveTo>
                    <a:pt x="0" y="0"/>
                  </a:moveTo>
                  <a:lnTo>
                    <a:pt x="15148334" y="0"/>
                  </a:lnTo>
                  <a:lnTo>
                    <a:pt x="15148334" y="771188"/>
                  </a:lnTo>
                  <a:lnTo>
                    <a:pt x="0" y="77118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0" y="-85725"/>
              <a:ext cx="15727990" cy="905422"/>
            </a:xfrm>
            <a:prstGeom prst="rect">
              <a:avLst/>
            </a:prstGeom>
          </p:spPr>
          <p:txBody>
            <a:bodyPr lIns="0" tIns="0" rIns="0" bIns="0" rtlCol="0" anchor="t">
              <a:spAutoFit/>
            </a:bodyPr>
            <a:lstStyle/>
            <a:p>
              <a:pPr algn="ctr">
                <a:lnSpc>
                  <a:spcPts val="5700"/>
                </a:lnSpc>
              </a:pPr>
              <a:r>
                <a:rPr lang="en-US" sz="4071">
                  <a:solidFill>
                    <a:srgbClr val="737373"/>
                  </a:solidFill>
                  <a:latin typeface="Canva Sans Bold"/>
                </a:rPr>
                <a:t>SMRT (Single-Molecule Real-Time) Sequencing</a:t>
              </a:r>
            </a:p>
          </p:txBody>
        </p:sp>
      </p:grpSp>
      <p:sp>
        <p:nvSpPr>
          <p:cNvPr id="5" name="Freeform 5"/>
          <p:cNvSpPr/>
          <p:nvPr/>
        </p:nvSpPr>
        <p:spPr>
          <a:xfrm>
            <a:off x="1446531" y="2061438"/>
            <a:ext cx="6589402" cy="7984805"/>
          </a:xfrm>
          <a:custGeom>
            <a:avLst/>
            <a:gdLst/>
            <a:ahLst/>
            <a:cxnLst/>
            <a:rect l="l" t="t" r="r" b="b"/>
            <a:pathLst>
              <a:path w="6589402" h="7984805">
                <a:moveTo>
                  <a:pt x="0" y="0"/>
                </a:moveTo>
                <a:lnTo>
                  <a:pt x="6589401" y="0"/>
                </a:lnTo>
                <a:lnTo>
                  <a:pt x="6589401" y="7984804"/>
                </a:lnTo>
                <a:lnTo>
                  <a:pt x="0" y="7984804"/>
                </a:lnTo>
                <a:lnTo>
                  <a:pt x="0" y="0"/>
                </a:lnTo>
                <a:close/>
              </a:path>
            </a:pathLst>
          </a:custGeom>
          <a:blipFill>
            <a:blip r:embed="rId4"/>
            <a:stretch>
              <a:fillRect/>
            </a:stretch>
          </a:blipFill>
        </p:spPr>
      </p:sp>
      <p:pic>
        <p:nvPicPr>
          <p:cNvPr id="6" name="Picture 6"/>
          <p:cNvPicPr>
            <a:picLocks noChangeAspect="1"/>
          </p:cNvPicPr>
          <p:nvPr/>
        </p:nvPicPr>
        <p:blipFill>
          <a:blip r:embed="rId5"/>
          <a:srcRect/>
          <a:stretch>
            <a:fillRect/>
          </a:stretch>
        </p:blipFill>
        <p:spPr>
          <a:xfrm rot="-2781217">
            <a:off x="17211402" y="-1002997"/>
            <a:ext cx="1415510" cy="4966701"/>
          </a:xfrm>
          <a:prstGeom prst="rect">
            <a:avLst/>
          </a:prstGeom>
        </p:spPr>
      </p:pic>
      <p:sp>
        <p:nvSpPr>
          <p:cNvPr id="7" name="TextBox 7"/>
          <p:cNvSpPr txBox="1"/>
          <p:nvPr/>
        </p:nvSpPr>
        <p:spPr>
          <a:xfrm>
            <a:off x="8348615" y="2210563"/>
            <a:ext cx="9407826" cy="7047737"/>
          </a:xfrm>
          <a:prstGeom prst="rect">
            <a:avLst/>
          </a:prstGeom>
        </p:spPr>
        <p:txBody>
          <a:bodyPr lIns="0" tIns="0" rIns="0" bIns="0" rtlCol="0" anchor="t">
            <a:spAutoFit/>
          </a:bodyPr>
          <a:lstStyle/>
          <a:p>
            <a:pPr marL="582933" lvl="1" indent="-291467" algn="just">
              <a:lnSpc>
                <a:spcPts val="3996"/>
              </a:lnSpc>
              <a:buFont typeface="Arial"/>
              <a:buChar char="•"/>
            </a:pPr>
            <a:r>
              <a:rPr lang="en-US" sz="2700" dirty="0">
                <a:solidFill>
                  <a:srgbClr val="000000"/>
                </a:solidFill>
                <a:latin typeface="Canva Sans"/>
              </a:rPr>
              <a:t>SMRT Sequencing, developed by Pacific Biosciences, is a groundbreaking technology that revolutionized DNA sequencing by enabling the real-time observation of DNA synthesis at the single-molecule level. This method provides long read lengths and the ability to detect base modifications, making it a powerful tool for various applications.</a:t>
            </a:r>
          </a:p>
          <a:p>
            <a:pPr algn="just">
              <a:lnSpc>
                <a:spcPts val="3996"/>
              </a:lnSpc>
            </a:pPr>
            <a:endParaRPr lang="en-US" sz="2700" dirty="0">
              <a:solidFill>
                <a:srgbClr val="000000"/>
              </a:solidFill>
              <a:latin typeface="Canva Sans"/>
            </a:endParaRPr>
          </a:p>
          <a:p>
            <a:pPr marL="582933" lvl="1" indent="-291467" algn="just">
              <a:lnSpc>
                <a:spcPts val="3996"/>
              </a:lnSpc>
              <a:buFont typeface="Arial"/>
              <a:buChar char="•"/>
            </a:pPr>
            <a:r>
              <a:rPr lang="en-US" sz="2700" dirty="0">
                <a:solidFill>
                  <a:srgbClr val="000000"/>
                </a:solidFill>
                <a:latin typeface="Canva Sans"/>
              </a:rPr>
              <a:t>The principle behind SMRT Sequencing involves the use of zero-mode waveguides (ZMWs), which are tiny wells with dimensions smaller than the wavelength of visible light. These ZMWs allow the observation of individual DNA polymerase molecules as they synthesize new DNA strands. </a:t>
            </a:r>
          </a:p>
        </p:txBody>
      </p:sp>
      <p:sp>
        <p:nvSpPr>
          <p:cNvPr id="10" name="TextBox 9"/>
          <p:cNvSpPr txBox="1"/>
          <p:nvPr/>
        </p:nvSpPr>
        <p:spPr>
          <a:xfrm>
            <a:off x="17602200" y="9715500"/>
            <a:ext cx="533400" cy="461665"/>
          </a:xfrm>
          <a:prstGeom prst="rect">
            <a:avLst/>
          </a:prstGeom>
          <a:noFill/>
        </p:spPr>
        <p:txBody>
          <a:bodyPr wrap="square" rtlCol="0">
            <a:spAutoFit/>
          </a:bodyPr>
          <a:lstStyle/>
          <a:p>
            <a:r>
              <a:rPr lang="en-US" sz="2400" dirty="0" smtClean="0"/>
              <a:t>10</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6091" y="836835"/>
            <a:ext cx="9028646" cy="9113621"/>
          </a:xfrm>
          <a:custGeom>
            <a:avLst/>
            <a:gdLst/>
            <a:ahLst/>
            <a:cxnLst/>
            <a:rect l="l" t="t" r="r" b="b"/>
            <a:pathLst>
              <a:path w="9028646" h="9113621">
                <a:moveTo>
                  <a:pt x="0" y="0"/>
                </a:moveTo>
                <a:lnTo>
                  <a:pt x="9028646" y="0"/>
                </a:lnTo>
                <a:lnTo>
                  <a:pt x="9028646" y="9113621"/>
                </a:lnTo>
                <a:lnTo>
                  <a:pt x="0" y="9113621"/>
                </a:lnTo>
                <a:lnTo>
                  <a:pt x="0" y="0"/>
                </a:lnTo>
                <a:close/>
              </a:path>
            </a:pathLst>
          </a:custGeom>
          <a:blipFill>
            <a:blip r:embed="rId2"/>
            <a:stretch>
              <a:fillRect/>
            </a:stretch>
          </a:blipFill>
        </p:spPr>
      </p:sp>
      <p:sp>
        <p:nvSpPr>
          <p:cNvPr id="3" name="TextBox 8"/>
          <p:cNvSpPr txBox="1"/>
          <p:nvPr/>
        </p:nvSpPr>
        <p:spPr>
          <a:xfrm>
            <a:off x="-1217434" y="9446076"/>
            <a:ext cx="8175238" cy="615553"/>
          </a:xfrm>
          <a:prstGeom prst="rect">
            <a:avLst/>
          </a:prstGeom>
        </p:spPr>
        <p:txBody>
          <a:bodyPr lIns="0" tIns="0" rIns="0" bIns="0" rtlCol="0" anchor="t">
            <a:spAutoFit/>
          </a:bodyPr>
          <a:lstStyle/>
          <a:p>
            <a:pPr algn="ctr">
              <a:lnSpc>
                <a:spcPts val="2709"/>
              </a:lnSpc>
            </a:pPr>
            <a:r>
              <a:rPr lang="en-US" sz="1935" dirty="0" smtClean="0">
                <a:solidFill>
                  <a:srgbClr val="000000"/>
                </a:solidFill>
                <a:latin typeface="Canva Sans"/>
              </a:rPr>
              <a:t>SMRT technology</a:t>
            </a:r>
            <a:endParaRPr lang="en-US" sz="1935" dirty="0">
              <a:solidFill>
                <a:srgbClr val="000000"/>
              </a:solidFill>
              <a:latin typeface="Canva Sans"/>
            </a:endParaRPr>
          </a:p>
          <a:p>
            <a:pPr algn="ctr">
              <a:lnSpc>
                <a:spcPts val="2127"/>
              </a:lnSpc>
            </a:pPr>
            <a:r>
              <a:rPr lang="en-US" sz="1519" dirty="0">
                <a:solidFill>
                  <a:srgbClr val="000000"/>
                </a:solidFill>
                <a:latin typeface="Canva Sans"/>
              </a:rPr>
              <a:t>source: </a:t>
            </a:r>
            <a:r>
              <a:rPr lang="en-US" sz="1519" dirty="0" err="1">
                <a:solidFill>
                  <a:srgbClr val="000000"/>
                </a:solidFill>
                <a:latin typeface="Canva Sans"/>
              </a:rPr>
              <a:t>Researchgate</a:t>
            </a:r>
            <a:endParaRPr lang="en-US" sz="1519" dirty="0">
              <a:solidFill>
                <a:srgbClr val="000000"/>
              </a:solidFill>
              <a:latin typeface="Canva Sans"/>
            </a:endParaRPr>
          </a:p>
        </p:txBody>
      </p:sp>
      <p:sp>
        <p:nvSpPr>
          <p:cNvPr id="6" name="TextBox 5"/>
          <p:cNvSpPr txBox="1"/>
          <p:nvPr/>
        </p:nvSpPr>
        <p:spPr>
          <a:xfrm>
            <a:off x="17602200" y="9715500"/>
            <a:ext cx="533400" cy="461665"/>
          </a:xfrm>
          <a:prstGeom prst="rect">
            <a:avLst/>
          </a:prstGeom>
          <a:noFill/>
        </p:spPr>
        <p:txBody>
          <a:bodyPr wrap="square" rtlCol="0">
            <a:spAutoFit/>
          </a:bodyPr>
          <a:lstStyle/>
          <a:p>
            <a:r>
              <a:rPr lang="en-US" sz="2400" dirty="0" smtClean="0"/>
              <a:t>11</a:t>
            </a:r>
            <a:endParaRPr lang="en-IN" dirty="0"/>
          </a:p>
        </p:txBody>
      </p:sp>
      <p:sp>
        <p:nvSpPr>
          <p:cNvPr id="5" name="TextBox 7"/>
          <p:cNvSpPr txBox="1"/>
          <p:nvPr/>
        </p:nvSpPr>
        <p:spPr>
          <a:xfrm>
            <a:off x="7086600" y="419100"/>
            <a:ext cx="9407826" cy="10106356"/>
          </a:xfrm>
          <a:prstGeom prst="rect">
            <a:avLst/>
          </a:prstGeom>
        </p:spPr>
        <p:txBody>
          <a:bodyPr lIns="0" tIns="0" rIns="0" bIns="0" rtlCol="0" anchor="t">
            <a:spAutoFit/>
          </a:bodyPr>
          <a:lstStyle/>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SMRT chip or cell (</a:t>
            </a:r>
            <a:r>
              <a:rPr lang="en-US" sz="2200" dirty="0" err="1" smtClean="0">
                <a:solidFill>
                  <a:srgbClr val="000000"/>
                </a:solidFill>
                <a:latin typeface="Times New Roman" panose="02020603050405020304" pitchFamily="18" charset="0"/>
                <a:cs typeface="Times New Roman" panose="02020603050405020304" pitchFamily="18" charset="0"/>
              </a:rPr>
              <a:t>aluminium</a:t>
            </a:r>
            <a:r>
              <a:rPr lang="en-US" sz="2200" dirty="0" smtClean="0">
                <a:solidFill>
                  <a:srgbClr val="000000"/>
                </a:solidFill>
                <a:latin typeface="Times New Roman" panose="02020603050405020304" pitchFamily="18" charset="0"/>
                <a:cs typeface="Times New Roman" panose="02020603050405020304" pitchFamily="18" charset="0"/>
              </a:rPr>
              <a:t>) contains approx. 10,000 ZMW’s.</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ZMW  is </a:t>
            </a:r>
            <a:r>
              <a:rPr lang="en-US" sz="2200" dirty="0" smtClean="0">
                <a:solidFill>
                  <a:srgbClr val="000000"/>
                </a:solidFill>
                <a:latin typeface="Times New Roman" panose="02020603050405020304" pitchFamily="18" charset="0"/>
                <a:cs typeface="Times New Roman" panose="02020603050405020304" pitchFamily="18" charset="0"/>
              </a:rPr>
              <a:t>a Nano </a:t>
            </a:r>
            <a:r>
              <a:rPr lang="en-US" sz="2200" dirty="0" smtClean="0">
                <a:solidFill>
                  <a:srgbClr val="000000"/>
                </a:solidFill>
                <a:latin typeface="Times New Roman" panose="02020603050405020304" pitchFamily="18" charset="0"/>
                <a:cs typeface="Times New Roman" panose="02020603050405020304" pitchFamily="18" charset="0"/>
              </a:rPr>
              <a:t>well with a diameter </a:t>
            </a:r>
            <a:r>
              <a:rPr lang="en-US" sz="2200" dirty="0" smtClean="0">
                <a:solidFill>
                  <a:srgbClr val="000000"/>
                </a:solidFill>
                <a:latin typeface="Times New Roman" panose="02020603050405020304" pitchFamily="18" charset="0"/>
                <a:cs typeface="Times New Roman" panose="02020603050405020304" pitchFamily="18" charset="0"/>
              </a:rPr>
              <a:t>of 70 </a:t>
            </a:r>
            <a:r>
              <a:rPr lang="en-US" sz="2200" dirty="0" smtClean="0">
                <a:solidFill>
                  <a:srgbClr val="000000"/>
                </a:solidFill>
                <a:latin typeface="Times New Roman" panose="02020603050405020304" pitchFamily="18" charset="0"/>
                <a:cs typeface="Times New Roman" panose="02020603050405020304" pitchFamily="18" charset="0"/>
              </a:rPr>
              <a:t>mm and 100 nm of depth &amp; volume of 20 zeptolitres.</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Illuminated from below (</a:t>
            </a:r>
            <a:r>
              <a:rPr lang="en-US" sz="2200" dirty="0" err="1" smtClean="0">
                <a:solidFill>
                  <a:srgbClr val="000000"/>
                </a:solidFill>
                <a:latin typeface="Times New Roman" panose="02020603050405020304" pitchFamily="18" charset="0"/>
                <a:cs typeface="Times New Roman" panose="02020603050405020304" pitchFamily="18" charset="0"/>
              </a:rPr>
              <a:t>Nanophotonic</a:t>
            </a:r>
            <a:r>
              <a:rPr lang="en-US" sz="2200" dirty="0" smtClean="0">
                <a:solidFill>
                  <a:srgbClr val="000000"/>
                </a:solidFill>
                <a:latin typeface="Times New Roman" panose="02020603050405020304" pitchFamily="18" charset="0"/>
                <a:cs typeface="Times New Roman" panose="02020603050405020304" pitchFamily="18" charset="0"/>
              </a:rPr>
              <a:t> Confinement Structure).</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Single DNA Polymerase.</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Genomic </a:t>
            </a:r>
            <a:r>
              <a:rPr lang="en-US" sz="2200" dirty="0" smtClean="0">
                <a:solidFill>
                  <a:srgbClr val="000000"/>
                </a:solidFill>
                <a:latin typeface="Times New Roman" panose="02020603050405020304" pitchFamily="18" charset="0"/>
                <a:cs typeface="Times New Roman" panose="02020603050405020304" pitchFamily="18" charset="0"/>
              </a:rPr>
              <a:t>DNA is </a:t>
            </a:r>
            <a:r>
              <a:rPr lang="en-US" sz="2200" dirty="0" smtClean="0">
                <a:solidFill>
                  <a:srgbClr val="000000"/>
                </a:solidFill>
                <a:latin typeface="Times New Roman" panose="02020603050405020304" pitchFamily="18" charset="0"/>
                <a:cs typeface="Times New Roman" panose="02020603050405020304" pitchFamily="18" charset="0"/>
              </a:rPr>
              <a:t>fragmented &amp; denatured.</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Each </a:t>
            </a:r>
            <a:r>
              <a:rPr lang="en-US" sz="2200" dirty="0" err="1" smtClean="0">
                <a:solidFill>
                  <a:srgbClr val="000000"/>
                </a:solidFill>
                <a:latin typeface="Times New Roman" panose="02020603050405020304" pitchFamily="18" charset="0"/>
                <a:cs typeface="Times New Roman" panose="02020603050405020304" pitchFamily="18" charset="0"/>
              </a:rPr>
              <a:t>ssDNA</a:t>
            </a:r>
            <a:r>
              <a:rPr lang="en-US" sz="2200" dirty="0" smtClean="0">
                <a:solidFill>
                  <a:srgbClr val="000000"/>
                </a:solidFill>
                <a:latin typeface="Times New Roman" panose="02020603050405020304" pitchFamily="18" charset="0"/>
                <a:cs typeface="Times New Roman" panose="02020603050405020304" pitchFamily="18" charset="0"/>
              </a:rPr>
              <a:t> ~10,000 nu</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Know Oligonucleotide is attached &amp; a primer complementary to it is introduced.</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Allowed to diffuse on the </a:t>
            </a:r>
            <a:r>
              <a:rPr lang="en-US" sz="2200" dirty="0" smtClean="0">
                <a:solidFill>
                  <a:srgbClr val="000000"/>
                </a:solidFill>
                <a:latin typeface="Times New Roman" panose="02020603050405020304" pitchFamily="18" charset="0"/>
                <a:cs typeface="Times New Roman" panose="02020603050405020304" pitchFamily="18" charset="0"/>
              </a:rPr>
              <a:t>CHIP.</a:t>
            </a:r>
            <a:endParaRPr lang="en-US" sz="2200" dirty="0" smtClean="0">
              <a:solidFill>
                <a:srgbClr val="000000"/>
              </a:solidFill>
              <a:latin typeface="Times New Roman" panose="02020603050405020304" pitchFamily="18" charset="0"/>
              <a:cs typeface="Times New Roman" panose="02020603050405020304" pitchFamily="18" charset="0"/>
            </a:endParaRP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One </a:t>
            </a:r>
            <a:r>
              <a:rPr lang="en-US" sz="2200" dirty="0" err="1" smtClean="0">
                <a:solidFill>
                  <a:srgbClr val="000000"/>
                </a:solidFill>
                <a:latin typeface="Times New Roman" panose="02020603050405020304" pitchFamily="18" charset="0"/>
                <a:cs typeface="Times New Roman" panose="02020603050405020304" pitchFamily="18" charset="0"/>
              </a:rPr>
              <a:t>ssDNA</a:t>
            </a:r>
            <a:r>
              <a:rPr lang="en-US" sz="2200" dirty="0" smtClean="0">
                <a:solidFill>
                  <a:srgbClr val="000000"/>
                </a:solidFill>
                <a:latin typeface="Times New Roman" panose="02020603050405020304" pitchFamily="18" charset="0"/>
                <a:cs typeface="Times New Roman" panose="02020603050405020304" pitchFamily="18" charset="0"/>
              </a:rPr>
              <a:t> in one well</a:t>
            </a:r>
            <a:r>
              <a:rPr lang="en-US" sz="2200" dirty="0" smtClean="0">
                <a:solidFill>
                  <a:srgbClr val="000000"/>
                </a:solidFill>
                <a:latin typeface="Times New Roman" panose="02020603050405020304" pitchFamily="18" charset="0"/>
                <a:cs typeface="Times New Roman" panose="02020603050405020304" pitchFamily="18" charset="0"/>
              </a:rPr>
              <a:t>.</a:t>
            </a:r>
          </a:p>
          <a:p>
            <a:pPr marL="582933" lvl="1" indent="-291467" algn="just">
              <a:lnSpc>
                <a:spcPct val="150000"/>
              </a:lnSpc>
              <a:buFont typeface="Arial"/>
              <a:buChar char="•"/>
            </a:pPr>
            <a:r>
              <a:rPr lang="en-US" sz="2200" dirty="0" err="1" smtClean="0">
                <a:solidFill>
                  <a:srgbClr val="000000"/>
                </a:solidFill>
                <a:latin typeface="Times New Roman" panose="02020603050405020304" pitchFamily="18" charset="0"/>
                <a:cs typeface="Times New Roman" panose="02020603050405020304" pitchFamily="18" charset="0"/>
              </a:rPr>
              <a:t>dNTP’s</a:t>
            </a:r>
            <a:r>
              <a:rPr lang="en-US" sz="2200" dirty="0" smtClean="0">
                <a:solidFill>
                  <a:srgbClr val="000000"/>
                </a:solidFill>
                <a:latin typeface="Times New Roman" panose="02020603050405020304" pitchFamily="18" charset="0"/>
                <a:cs typeface="Times New Roman" panose="02020603050405020304" pitchFamily="18" charset="0"/>
              </a:rPr>
              <a:t> are allowed to diffuse ( </a:t>
            </a:r>
            <a:r>
              <a:rPr lang="en-US" sz="2200" dirty="0" err="1" smtClean="0">
                <a:solidFill>
                  <a:srgbClr val="000000"/>
                </a:solidFill>
                <a:latin typeface="Times New Roman" panose="02020603050405020304" pitchFamily="18" charset="0"/>
                <a:cs typeface="Times New Roman" panose="02020603050405020304" pitchFamily="18" charset="0"/>
              </a:rPr>
              <a:t>dATP</a:t>
            </a:r>
            <a:r>
              <a:rPr lang="en-US" sz="2200" dirty="0" smtClean="0">
                <a:solidFill>
                  <a:srgbClr val="000000"/>
                </a:solidFill>
                <a:latin typeface="Times New Roman" panose="02020603050405020304" pitchFamily="18" charset="0"/>
                <a:cs typeface="Times New Roman" panose="02020603050405020304" pitchFamily="18" charset="0"/>
              </a:rPr>
              <a:t>(</a:t>
            </a:r>
            <a:r>
              <a:rPr lang="en-US" sz="2200" b="1" dirty="0" smtClean="0">
                <a:solidFill>
                  <a:srgbClr val="0070C0"/>
                </a:solidFill>
                <a:latin typeface="Times New Roman" panose="02020603050405020304" pitchFamily="18" charset="0"/>
                <a:cs typeface="Times New Roman" panose="02020603050405020304" pitchFamily="18" charset="0"/>
              </a:rPr>
              <a:t>BLUE</a:t>
            </a:r>
            <a:r>
              <a:rPr lang="en-US" sz="2200" dirty="0" smtClean="0">
                <a:solidFill>
                  <a:srgbClr val="000000"/>
                </a:solidFill>
                <a:latin typeface="Times New Roman" panose="02020603050405020304" pitchFamily="18" charset="0"/>
                <a:cs typeface="Times New Roman" panose="02020603050405020304" pitchFamily="18" charset="0"/>
              </a:rPr>
              <a:t>), </a:t>
            </a:r>
            <a:r>
              <a:rPr lang="en-US" sz="2200" dirty="0" err="1" smtClean="0">
                <a:solidFill>
                  <a:srgbClr val="000000"/>
                </a:solidFill>
                <a:latin typeface="Times New Roman" panose="02020603050405020304" pitchFamily="18" charset="0"/>
                <a:cs typeface="Times New Roman" panose="02020603050405020304" pitchFamily="18" charset="0"/>
              </a:rPr>
              <a:t>dGTP</a:t>
            </a:r>
            <a:r>
              <a:rPr lang="en-US" sz="2200" dirty="0" smtClean="0">
                <a:solidFill>
                  <a:srgbClr val="000000"/>
                </a:solidFill>
                <a:latin typeface="Times New Roman" panose="02020603050405020304" pitchFamily="18" charset="0"/>
                <a:cs typeface="Times New Roman" panose="02020603050405020304" pitchFamily="18" charset="0"/>
              </a:rPr>
              <a:t>(</a:t>
            </a:r>
            <a:r>
              <a:rPr lang="en-US" sz="2200" b="1" dirty="0" smtClean="0">
                <a:solidFill>
                  <a:srgbClr val="00B050"/>
                </a:solidFill>
                <a:latin typeface="Times New Roman" panose="02020603050405020304" pitchFamily="18" charset="0"/>
                <a:cs typeface="Times New Roman" panose="02020603050405020304" pitchFamily="18" charset="0"/>
              </a:rPr>
              <a:t>GREEN</a:t>
            </a:r>
            <a:r>
              <a:rPr lang="en-US" sz="2200" dirty="0" smtClean="0">
                <a:solidFill>
                  <a:srgbClr val="000000"/>
                </a:solidFill>
                <a:latin typeface="Times New Roman" panose="02020603050405020304" pitchFamily="18" charset="0"/>
                <a:cs typeface="Times New Roman" panose="02020603050405020304" pitchFamily="18" charset="0"/>
              </a:rPr>
              <a:t>), </a:t>
            </a:r>
            <a:r>
              <a:rPr lang="en-US" sz="2200" dirty="0" err="1" smtClean="0">
                <a:solidFill>
                  <a:srgbClr val="000000"/>
                </a:solidFill>
                <a:latin typeface="Times New Roman" panose="02020603050405020304" pitchFamily="18" charset="0"/>
                <a:cs typeface="Times New Roman" panose="02020603050405020304" pitchFamily="18" charset="0"/>
              </a:rPr>
              <a:t>dTTP</a:t>
            </a:r>
            <a:r>
              <a:rPr lang="en-US" sz="2200" dirty="0" smtClean="0">
                <a:solidFill>
                  <a:srgbClr val="000000"/>
                </a:solidFill>
                <a:latin typeface="Times New Roman" panose="02020603050405020304" pitchFamily="18" charset="0"/>
                <a:cs typeface="Times New Roman" panose="02020603050405020304" pitchFamily="18" charset="0"/>
              </a:rPr>
              <a:t>(</a:t>
            </a:r>
            <a:r>
              <a:rPr lang="en-US" sz="2200" b="1" dirty="0" smtClean="0">
                <a:solidFill>
                  <a:srgbClr val="FFFF00"/>
                </a:solidFill>
                <a:latin typeface="Times New Roman" panose="02020603050405020304" pitchFamily="18" charset="0"/>
                <a:cs typeface="Times New Roman" panose="02020603050405020304" pitchFamily="18" charset="0"/>
              </a:rPr>
              <a:t>YELLOW</a:t>
            </a:r>
            <a:r>
              <a:rPr lang="en-US" sz="2200" dirty="0" smtClean="0">
                <a:solidFill>
                  <a:srgbClr val="000000"/>
                </a:solidFill>
                <a:latin typeface="Times New Roman" panose="02020603050405020304" pitchFamily="18" charset="0"/>
                <a:cs typeface="Times New Roman" panose="02020603050405020304" pitchFamily="18" charset="0"/>
              </a:rPr>
              <a:t>), </a:t>
            </a:r>
            <a:r>
              <a:rPr lang="en-US" sz="2200" dirty="0" err="1" smtClean="0">
                <a:solidFill>
                  <a:srgbClr val="000000"/>
                </a:solidFill>
                <a:latin typeface="Times New Roman" panose="02020603050405020304" pitchFamily="18" charset="0"/>
                <a:cs typeface="Times New Roman" panose="02020603050405020304" pitchFamily="18" charset="0"/>
              </a:rPr>
              <a:t>dCTP</a:t>
            </a:r>
            <a:r>
              <a:rPr lang="en-US" sz="2200" dirty="0" smtClean="0">
                <a:solidFill>
                  <a:srgbClr val="000000"/>
                </a:solidFill>
                <a:latin typeface="Times New Roman" panose="02020603050405020304" pitchFamily="18" charset="0"/>
                <a:cs typeface="Times New Roman" panose="02020603050405020304" pitchFamily="18" charset="0"/>
              </a:rPr>
              <a:t>(</a:t>
            </a:r>
            <a:r>
              <a:rPr lang="en-US" sz="2200" b="1" dirty="0" smtClean="0">
                <a:solidFill>
                  <a:srgbClr val="FF0000"/>
                </a:solidFill>
                <a:latin typeface="Times New Roman" panose="02020603050405020304" pitchFamily="18" charset="0"/>
                <a:cs typeface="Times New Roman" panose="02020603050405020304" pitchFamily="18" charset="0"/>
              </a:rPr>
              <a:t>RED</a:t>
            </a:r>
            <a:r>
              <a:rPr lang="en-US" sz="2200" dirty="0" smtClean="0">
                <a:solidFill>
                  <a:srgbClr val="000000"/>
                </a:solidFill>
                <a:latin typeface="Times New Roman" panose="02020603050405020304" pitchFamily="18" charset="0"/>
                <a:cs typeface="Times New Roman" panose="02020603050405020304" pitchFamily="18" charset="0"/>
              </a:rPr>
              <a:t>)</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Single nucleotides are incorporated at a time, a fluorescent tag is cleaved </a:t>
            </a:r>
            <a:r>
              <a:rPr lang="en-US" sz="2200" dirty="0" smtClean="0">
                <a:solidFill>
                  <a:srgbClr val="000000"/>
                </a:solidFill>
                <a:latin typeface="Times New Roman" panose="02020603050405020304" pitchFamily="18" charset="0"/>
                <a:cs typeface="Times New Roman" panose="02020603050405020304" pitchFamily="18" charset="0"/>
              </a:rPr>
              <a:t>off &amp; fluorescence is detected by a highly sensitive detector..</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Real-Time.</a:t>
            </a:r>
          </a:p>
          <a:p>
            <a:pPr marL="582933" lvl="1" indent="-291467" algn="just">
              <a:lnSpc>
                <a:spcPct val="150000"/>
              </a:lnSpc>
              <a:buFont typeface="Arial"/>
              <a:buChar char="•"/>
            </a:pPr>
            <a:r>
              <a:rPr lang="en-US" sz="2200" dirty="0" smtClean="0">
                <a:solidFill>
                  <a:srgbClr val="000000"/>
                </a:solidFill>
                <a:latin typeface="Times New Roman" panose="02020603050405020304" pitchFamily="18" charset="0"/>
                <a:cs typeface="Times New Roman" panose="02020603050405020304" pitchFamily="18" charset="0"/>
              </a:rPr>
              <a:t>Tiny detection volume provides a 1000-fold improvement in the reduction of background noise.</a:t>
            </a:r>
            <a:endParaRPr lang="en-US" sz="2200" dirty="0" smtClean="0">
              <a:solidFill>
                <a:srgbClr val="000000"/>
              </a:solidFill>
              <a:latin typeface="Times New Roman" panose="02020603050405020304" pitchFamily="18" charset="0"/>
              <a:cs typeface="Times New Roman" panose="02020603050405020304" pitchFamily="18" charset="0"/>
            </a:endParaRPr>
          </a:p>
          <a:p>
            <a:pPr marL="582933" lvl="1" indent="-291467" algn="just">
              <a:lnSpc>
                <a:spcPct val="150000"/>
              </a:lnSpc>
              <a:buFont typeface="Arial"/>
              <a:buChar char="•"/>
            </a:pPr>
            <a:endParaRPr lang="en-US" sz="2200" dirty="0">
              <a:solidFill>
                <a:srgbClr val="000000"/>
              </a:solidFill>
              <a:latin typeface="Times New Roman" panose="02020603050405020304" pitchFamily="18" charset="0"/>
              <a:cs typeface="Times New Roman" panose="02020603050405020304" pitchFamily="18" charset="0"/>
            </a:endParaRPr>
          </a:p>
          <a:p>
            <a:pPr algn="just">
              <a:lnSpc>
                <a:spcPts val="3996"/>
              </a:lnSpc>
            </a:pPr>
            <a:endParaRPr lang="en-US" sz="2200" dirty="0">
              <a:solidFill>
                <a:srgbClr val="000000"/>
              </a:solidFill>
              <a:latin typeface="Canva San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02200" y="9715500"/>
            <a:ext cx="533400" cy="461665"/>
          </a:xfrm>
          <a:prstGeom prst="rect">
            <a:avLst/>
          </a:prstGeom>
          <a:noFill/>
        </p:spPr>
        <p:txBody>
          <a:bodyPr wrap="square" rtlCol="0">
            <a:spAutoFit/>
          </a:bodyPr>
          <a:lstStyle/>
          <a:p>
            <a:r>
              <a:rPr lang="en-US" sz="2400" dirty="0" smtClean="0"/>
              <a:t>12</a:t>
            </a:r>
            <a:endParaRPr lang="en-IN" dirty="0"/>
          </a:p>
        </p:txBody>
      </p:sp>
      <p:pic>
        <p:nvPicPr>
          <p:cNvPr id="2" name="NHCJ8PtYCFc"/>
          <p:cNvPicPr>
            <a:picLocks noRot="1" noChangeAspect="1"/>
          </p:cNvPicPr>
          <p:nvPr>
            <a:videoFile r:link="rId1"/>
          </p:nvPr>
        </p:nvPicPr>
        <p:blipFill>
          <a:blip r:embed="rId3"/>
          <a:stretch>
            <a:fillRect/>
          </a:stretch>
        </p:blipFill>
        <p:spPr>
          <a:xfrm>
            <a:off x="1828800" y="1028700"/>
            <a:ext cx="14935200" cy="840105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7140" y="558809"/>
            <a:ext cx="8986347" cy="1395420"/>
            <a:chOff x="0" y="0"/>
            <a:chExt cx="11981796" cy="1860560"/>
          </a:xfrm>
        </p:grpSpPr>
        <p:sp>
          <p:nvSpPr>
            <p:cNvPr id="3" name="Freeform 3"/>
            <p:cNvSpPr/>
            <p:nvPr/>
          </p:nvSpPr>
          <p:spPr>
            <a:xfrm>
              <a:off x="90624" y="1273058"/>
              <a:ext cx="11540206" cy="587501"/>
            </a:xfrm>
            <a:custGeom>
              <a:avLst/>
              <a:gdLst/>
              <a:ahLst/>
              <a:cxnLst/>
              <a:rect l="l" t="t" r="r" b="b"/>
              <a:pathLst>
                <a:path w="11540206" h="587501">
                  <a:moveTo>
                    <a:pt x="0" y="0"/>
                  </a:moveTo>
                  <a:lnTo>
                    <a:pt x="11540206" y="0"/>
                  </a:lnTo>
                  <a:lnTo>
                    <a:pt x="11540206" y="587502"/>
                  </a:lnTo>
                  <a:lnTo>
                    <a:pt x="0" y="58750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0" y="-123825"/>
              <a:ext cx="11981796" cy="1299110"/>
            </a:xfrm>
            <a:prstGeom prst="rect">
              <a:avLst/>
            </a:prstGeom>
          </p:spPr>
          <p:txBody>
            <a:bodyPr lIns="0" tIns="0" rIns="0" bIns="0" rtlCol="0" anchor="t">
              <a:spAutoFit/>
            </a:bodyPr>
            <a:lstStyle/>
            <a:p>
              <a:pPr algn="ctr">
                <a:lnSpc>
                  <a:spcPts val="8115"/>
                </a:lnSpc>
              </a:pPr>
              <a:r>
                <a:rPr lang="en-US" sz="5796">
                  <a:solidFill>
                    <a:srgbClr val="737373"/>
                  </a:solidFill>
                  <a:latin typeface="Canva Sans Bold"/>
                </a:rPr>
                <a:t>Nanopore Sequencing</a:t>
              </a:r>
            </a:p>
          </p:txBody>
        </p:sp>
      </p:grpSp>
      <p:sp>
        <p:nvSpPr>
          <p:cNvPr id="5" name="Freeform 5"/>
          <p:cNvSpPr/>
          <p:nvPr/>
        </p:nvSpPr>
        <p:spPr>
          <a:xfrm>
            <a:off x="497140" y="2756988"/>
            <a:ext cx="9413321" cy="5950319"/>
          </a:xfrm>
          <a:custGeom>
            <a:avLst/>
            <a:gdLst/>
            <a:ahLst/>
            <a:cxnLst/>
            <a:rect l="l" t="t" r="r" b="b"/>
            <a:pathLst>
              <a:path w="9413321" h="5950319">
                <a:moveTo>
                  <a:pt x="0" y="0"/>
                </a:moveTo>
                <a:lnTo>
                  <a:pt x="9413322" y="0"/>
                </a:lnTo>
                <a:lnTo>
                  <a:pt x="9413322" y="5950318"/>
                </a:lnTo>
                <a:lnTo>
                  <a:pt x="0" y="5950318"/>
                </a:lnTo>
                <a:lnTo>
                  <a:pt x="0" y="0"/>
                </a:lnTo>
                <a:close/>
              </a:path>
            </a:pathLst>
          </a:custGeom>
          <a:blipFill>
            <a:blip r:embed="rId4"/>
            <a:stretch>
              <a:fillRect/>
            </a:stretch>
          </a:blipFill>
        </p:spPr>
      </p:sp>
      <p:pic>
        <p:nvPicPr>
          <p:cNvPr id="6" name="Picture 6"/>
          <p:cNvPicPr>
            <a:picLocks noChangeAspect="1"/>
          </p:cNvPicPr>
          <p:nvPr/>
        </p:nvPicPr>
        <p:blipFill>
          <a:blip r:embed="rId5"/>
          <a:srcRect/>
          <a:stretch>
            <a:fillRect/>
          </a:stretch>
        </p:blipFill>
        <p:spPr>
          <a:xfrm>
            <a:off x="16066023" y="-773179"/>
            <a:ext cx="2949381" cy="2979173"/>
          </a:xfrm>
          <a:prstGeom prst="rect">
            <a:avLst/>
          </a:prstGeom>
        </p:spPr>
      </p:pic>
      <p:sp>
        <p:nvSpPr>
          <p:cNvPr id="7" name="TextBox 7"/>
          <p:cNvSpPr txBox="1"/>
          <p:nvPr/>
        </p:nvSpPr>
        <p:spPr>
          <a:xfrm>
            <a:off x="9764901" y="2129794"/>
            <a:ext cx="7775813" cy="7128506"/>
          </a:xfrm>
          <a:prstGeom prst="rect">
            <a:avLst/>
          </a:prstGeom>
        </p:spPr>
        <p:txBody>
          <a:bodyPr lIns="0" tIns="0" rIns="0" bIns="0" rtlCol="0" anchor="t">
            <a:spAutoFit/>
          </a:bodyPr>
          <a:lstStyle/>
          <a:p>
            <a:pPr marL="555195" lvl="1" indent="-277598" algn="just">
              <a:lnSpc>
                <a:spcPts val="3805"/>
              </a:lnSpc>
              <a:buFont typeface="Arial"/>
              <a:buChar char="•"/>
            </a:pPr>
            <a:r>
              <a:rPr lang="en-US" sz="2571">
                <a:solidFill>
                  <a:srgbClr val="000000"/>
                </a:solidFill>
                <a:latin typeface="Canva Sans"/>
              </a:rPr>
              <a:t>It’s ability to sequence long DNA fragments in real-time without the need for amplification or labeling. This technology, pioneered by Oxford Nanopore Technologies, offers a unique approach to DNA sequencing by monitoring changes in electrical current as DNA molecules pass through nanoscale pores.</a:t>
            </a:r>
          </a:p>
          <a:p>
            <a:pPr algn="just">
              <a:lnSpc>
                <a:spcPts val="3805"/>
              </a:lnSpc>
            </a:pPr>
            <a:endParaRPr lang="en-US" sz="2571">
              <a:solidFill>
                <a:srgbClr val="000000"/>
              </a:solidFill>
              <a:latin typeface="Canva Sans"/>
            </a:endParaRPr>
          </a:p>
          <a:p>
            <a:pPr marL="555195" lvl="1" indent="-277598" algn="just">
              <a:lnSpc>
                <a:spcPts val="3805"/>
              </a:lnSpc>
              <a:buFont typeface="Arial"/>
              <a:buChar char="•"/>
            </a:pPr>
            <a:r>
              <a:rPr lang="en-US" sz="2571">
                <a:solidFill>
                  <a:srgbClr val="000000"/>
                </a:solidFill>
                <a:latin typeface="Canva Sans"/>
              </a:rPr>
              <a:t>The principle behind Nanopore Sequencing relies on the detection of characteristic disruptions in the ionic current as DNA strands are threaded through a protein nanopore embedded in an electrically resistant membrane.</a:t>
            </a:r>
          </a:p>
        </p:txBody>
      </p:sp>
      <p:sp>
        <p:nvSpPr>
          <p:cNvPr id="8" name="TextBox 8"/>
          <p:cNvSpPr txBox="1"/>
          <p:nvPr/>
        </p:nvSpPr>
        <p:spPr>
          <a:xfrm>
            <a:off x="968762" y="9210675"/>
            <a:ext cx="8175238" cy="613340"/>
          </a:xfrm>
          <a:prstGeom prst="rect">
            <a:avLst/>
          </a:prstGeom>
        </p:spPr>
        <p:txBody>
          <a:bodyPr lIns="0" tIns="0" rIns="0" bIns="0" rtlCol="0" anchor="t">
            <a:spAutoFit/>
          </a:bodyPr>
          <a:lstStyle/>
          <a:p>
            <a:pPr>
              <a:lnSpc>
                <a:spcPts val="2709"/>
              </a:lnSpc>
            </a:pPr>
            <a:r>
              <a:rPr lang="en-US" sz="1935" dirty="0" err="1">
                <a:solidFill>
                  <a:srgbClr val="000000"/>
                </a:solidFill>
                <a:latin typeface="Canva Sans"/>
              </a:rPr>
              <a:t>Nanopore</a:t>
            </a:r>
            <a:r>
              <a:rPr lang="en-US" sz="1935" dirty="0">
                <a:solidFill>
                  <a:srgbClr val="000000"/>
                </a:solidFill>
                <a:latin typeface="Canva Sans"/>
              </a:rPr>
              <a:t> Sequencing   </a:t>
            </a:r>
          </a:p>
          <a:p>
            <a:pPr>
              <a:lnSpc>
                <a:spcPts val="2127"/>
              </a:lnSpc>
            </a:pPr>
            <a:r>
              <a:rPr lang="en-US" sz="1519" dirty="0">
                <a:solidFill>
                  <a:srgbClr val="000000"/>
                </a:solidFill>
                <a:latin typeface="Canva Sans"/>
              </a:rPr>
              <a:t>source: </a:t>
            </a:r>
            <a:r>
              <a:rPr lang="en-US" sz="1519" dirty="0" err="1">
                <a:solidFill>
                  <a:srgbClr val="000000"/>
                </a:solidFill>
                <a:latin typeface="Canva Sans"/>
              </a:rPr>
              <a:t>Researchgate</a:t>
            </a:r>
            <a:endParaRPr lang="en-US" sz="1519" dirty="0">
              <a:solidFill>
                <a:srgbClr val="000000"/>
              </a:solidFill>
              <a:latin typeface="Canva Sans"/>
            </a:endParaRPr>
          </a:p>
        </p:txBody>
      </p:sp>
      <p:sp>
        <p:nvSpPr>
          <p:cNvPr id="11" name="TextBox 10"/>
          <p:cNvSpPr txBox="1"/>
          <p:nvPr/>
        </p:nvSpPr>
        <p:spPr>
          <a:xfrm>
            <a:off x="17602200" y="9715500"/>
            <a:ext cx="533400" cy="461665"/>
          </a:xfrm>
          <a:prstGeom prst="rect">
            <a:avLst/>
          </a:prstGeom>
          <a:noFill/>
        </p:spPr>
        <p:txBody>
          <a:bodyPr wrap="square" rtlCol="0">
            <a:spAutoFit/>
          </a:bodyPr>
          <a:lstStyle/>
          <a:p>
            <a:r>
              <a:rPr lang="en-US" sz="2400" dirty="0" smtClean="0"/>
              <a:t>13</a:t>
            </a: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8625" y="1431354"/>
            <a:ext cx="10564239" cy="7826946"/>
          </a:xfrm>
          <a:custGeom>
            <a:avLst/>
            <a:gdLst/>
            <a:ahLst/>
            <a:cxnLst/>
            <a:rect l="l" t="t" r="r" b="b"/>
            <a:pathLst>
              <a:path w="10564239" h="7826946">
                <a:moveTo>
                  <a:pt x="0" y="0"/>
                </a:moveTo>
                <a:lnTo>
                  <a:pt x="10564239" y="0"/>
                </a:lnTo>
                <a:lnTo>
                  <a:pt x="10564239" y="7826946"/>
                </a:lnTo>
                <a:lnTo>
                  <a:pt x="0" y="7826946"/>
                </a:lnTo>
                <a:lnTo>
                  <a:pt x="0" y="0"/>
                </a:lnTo>
                <a:close/>
              </a:path>
            </a:pathLst>
          </a:custGeom>
          <a:blipFill>
            <a:blip r:embed="rId2"/>
            <a:stretch>
              <a:fillRect/>
            </a:stretch>
          </a:blipFill>
          <a:ln>
            <a:solidFill>
              <a:schemeClr val="tx1"/>
            </a:solidFill>
          </a:ln>
        </p:spPr>
      </p:sp>
      <p:sp>
        <p:nvSpPr>
          <p:cNvPr id="3" name="Freeform 3"/>
          <p:cNvSpPr/>
          <p:nvPr/>
        </p:nvSpPr>
        <p:spPr>
          <a:xfrm>
            <a:off x="10035614" y="569116"/>
            <a:ext cx="7685543" cy="8689184"/>
          </a:xfrm>
          <a:custGeom>
            <a:avLst/>
            <a:gdLst/>
            <a:ahLst/>
            <a:cxnLst/>
            <a:rect l="l" t="t" r="r" b="b"/>
            <a:pathLst>
              <a:path w="7685543" h="8689184">
                <a:moveTo>
                  <a:pt x="0" y="0"/>
                </a:moveTo>
                <a:lnTo>
                  <a:pt x="7685543" y="0"/>
                </a:lnTo>
                <a:lnTo>
                  <a:pt x="7685543" y="8689184"/>
                </a:lnTo>
                <a:lnTo>
                  <a:pt x="0" y="8689184"/>
                </a:lnTo>
                <a:lnTo>
                  <a:pt x="0" y="0"/>
                </a:lnTo>
                <a:close/>
              </a:path>
            </a:pathLst>
          </a:custGeom>
          <a:blipFill>
            <a:blip r:embed="rId3"/>
            <a:stretch>
              <a:fillRect/>
            </a:stretch>
          </a:blipFill>
        </p:spPr>
      </p:sp>
      <p:sp>
        <p:nvSpPr>
          <p:cNvPr id="4" name="TextBox 8"/>
          <p:cNvSpPr txBox="1"/>
          <p:nvPr/>
        </p:nvSpPr>
        <p:spPr>
          <a:xfrm>
            <a:off x="7620000" y="9258300"/>
            <a:ext cx="8175238" cy="613340"/>
          </a:xfrm>
          <a:prstGeom prst="rect">
            <a:avLst/>
          </a:prstGeom>
        </p:spPr>
        <p:txBody>
          <a:bodyPr lIns="0" tIns="0" rIns="0" bIns="0" rtlCol="0" anchor="t">
            <a:spAutoFit/>
          </a:bodyPr>
          <a:lstStyle/>
          <a:p>
            <a:pPr>
              <a:lnSpc>
                <a:spcPts val="2709"/>
              </a:lnSpc>
            </a:pPr>
            <a:r>
              <a:rPr lang="en-US" sz="1935" dirty="0" err="1">
                <a:solidFill>
                  <a:srgbClr val="000000"/>
                </a:solidFill>
                <a:latin typeface="Canva Sans"/>
              </a:rPr>
              <a:t>Nanopore</a:t>
            </a:r>
            <a:r>
              <a:rPr lang="en-US" sz="1935" dirty="0">
                <a:solidFill>
                  <a:srgbClr val="000000"/>
                </a:solidFill>
                <a:latin typeface="Canva Sans"/>
              </a:rPr>
              <a:t> Sequencing   </a:t>
            </a:r>
          </a:p>
          <a:p>
            <a:pPr>
              <a:lnSpc>
                <a:spcPts val="2127"/>
              </a:lnSpc>
            </a:pPr>
            <a:r>
              <a:rPr lang="en-US" sz="1519" dirty="0">
                <a:solidFill>
                  <a:srgbClr val="000000"/>
                </a:solidFill>
                <a:latin typeface="Canva Sans"/>
              </a:rPr>
              <a:t>source: </a:t>
            </a:r>
            <a:r>
              <a:rPr lang="en-US" sz="1519" dirty="0" err="1">
                <a:solidFill>
                  <a:srgbClr val="000000"/>
                </a:solidFill>
                <a:latin typeface="Canva Sans"/>
              </a:rPr>
              <a:t>Researchgate</a:t>
            </a:r>
            <a:endParaRPr lang="en-US" sz="1519" dirty="0">
              <a:solidFill>
                <a:srgbClr val="000000"/>
              </a:solidFill>
              <a:latin typeface="Canva Sans"/>
            </a:endParaRPr>
          </a:p>
        </p:txBody>
      </p:sp>
      <p:sp>
        <p:nvSpPr>
          <p:cNvPr id="7" name="TextBox 6"/>
          <p:cNvSpPr txBox="1"/>
          <p:nvPr/>
        </p:nvSpPr>
        <p:spPr>
          <a:xfrm>
            <a:off x="17602200" y="9715500"/>
            <a:ext cx="533400" cy="461665"/>
          </a:xfrm>
          <a:prstGeom prst="rect">
            <a:avLst/>
          </a:prstGeom>
          <a:noFill/>
        </p:spPr>
        <p:txBody>
          <a:bodyPr wrap="square" rtlCol="0">
            <a:spAutoFit/>
          </a:bodyPr>
          <a:lstStyle/>
          <a:p>
            <a:r>
              <a:rPr lang="en-US" sz="2400" dirty="0" smtClean="0"/>
              <a:t>14</a:t>
            </a:r>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zusVw4Dp8w"/>
          <p:cNvPicPr>
            <a:picLocks noRot="1" noChangeAspect="1"/>
          </p:cNvPicPr>
          <p:nvPr>
            <a:videoFile r:link="rId1"/>
          </p:nvPr>
        </p:nvPicPr>
        <p:blipFill>
          <a:blip r:embed="rId3"/>
          <a:stretch>
            <a:fillRect/>
          </a:stretch>
        </p:blipFill>
        <p:spPr>
          <a:xfrm>
            <a:off x="1447800" y="876300"/>
            <a:ext cx="15240000" cy="8572500"/>
          </a:xfrm>
          <a:prstGeom prst="rect">
            <a:avLst/>
          </a:prstGeom>
        </p:spPr>
      </p:pic>
      <p:sp>
        <p:nvSpPr>
          <p:cNvPr id="3" name="TextBox 2"/>
          <p:cNvSpPr txBox="1"/>
          <p:nvPr/>
        </p:nvSpPr>
        <p:spPr>
          <a:xfrm>
            <a:off x="17646082" y="9703498"/>
            <a:ext cx="533400" cy="461665"/>
          </a:xfrm>
          <a:prstGeom prst="rect">
            <a:avLst/>
          </a:prstGeom>
          <a:noFill/>
        </p:spPr>
        <p:txBody>
          <a:bodyPr wrap="square" rtlCol="0">
            <a:spAutoFit/>
          </a:bodyPr>
          <a:lstStyle/>
          <a:p>
            <a:r>
              <a:rPr lang="en-US" sz="2400" dirty="0" smtClean="0"/>
              <a:t>15</a:t>
            </a:r>
            <a:endParaRPr lang="en-IN" dirty="0"/>
          </a:p>
        </p:txBody>
      </p:sp>
    </p:spTree>
    <p:extLst>
      <p:ext uri="{BB962C8B-B14F-4D97-AF65-F5344CB8AC3E}">
        <p14:creationId xmlns:p14="http://schemas.microsoft.com/office/powerpoint/2010/main" val="1166463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1899" y="556858"/>
            <a:ext cx="16937401" cy="7291060"/>
          </a:xfrm>
          <a:prstGeom prst="rect">
            <a:avLst/>
          </a:prstGeom>
        </p:spPr>
        <p:txBody>
          <a:bodyPr lIns="0" tIns="0" rIns="0" bIns="0" rtlCol="0" anchor="t">
            <a:spAutoFit/>
          </a:bodyPr>
          <a:lstStyle/>
          <a:p>
            <a:pPr marL="711359" lvl="1" indent="-355680" algn="just">
              <a:lnSpc>
                <a:spcPts val="4876"/>
              </a:lnSpc>
              <a:buFont typeface="Arial"/>
              <a:buChar char="•"/>
            </a:pPr>
            <a:r>
              <a:rPr lang="en-US" sz="3294">
                <a:solidFill>
                  <a:srgbClr val="000000"/>
                </a:solidFill>
                <a:latin typeface="Canva Sans"/>
              </a:rPr>
              <a:t>Nanopore Sequencing offers several unique advantages, including:</a:t>
            </a:r>
          </a:p>
          <a:p>
            <a:pPr marL="711359" lvl="1" indent="-355680" algn="just">
              <a:lnSpc>
                <a:spcPts val="4876"/>
              </a:lnSpc>
              <a:buFont typeface="Arial"/>
              <a:buChar char="•"/>
            </a:pPr>
            <a:r>
              <a:rPr lang="en-US" sz="3294">
                <a:solidFill>
                  <a:srgbClr val="000000"/>
                </a:solidFill>
                <a:latin typeface="Canva Sans"/>
              </a:rPr>
              <a:t>Long Read Lengths</a:t>
            </a:r>
          </a:p>
          <a:p>
            <a:pPr marL="711359" lvl="1" indent="-355680" algn="just">
              <a:lnSpc>
                <a:spcPts val="4876"/>
              </a:lnSpc>
              <a:buFont typeface="Arial"/>
              <a:buChar char="•"/>
            </a:pPr>
            <a:r>
              <a:rPr lang="en-US" sz="3294">
                <a:solidFill>
                  <a:srgbClr val="000000"/>
                </a:solidFill>
                <a:latin typeface="Canva Sans"/>
              </a:rPr>
              <a:t>Real-Time Sequencing</a:t>
            </a:r>
          </a:p>
          <a:p>
            <a:pPr marL="711359" lvl="1" indent="-355680" algn="just">
              <a:lnSpc>
                <a:spcPts val="4876"/>
              </a:lnSpc>
              <a:buFont typeface="Arial"/>
              <a:buChar char="•"/>
            </a:pPr>
            <a:r>
              <a:rPr lang="en-US" sz="3294">
                <a:solidFill>
                  <a:srgbClr val="000000"/>
                </a:solidFill>
                <a:latin typeface="Canva Sans"/>
              </a:rPr>
              <a:t>Portability</a:t>
            </a:r>
          </a:p>
          <a:p>
            <a:pPr marL="711359" lvl="1" indent="-355680" algn="just">
              <a:lnSpc>
                <a:spcPts val="4876"/>
              </a:lnSpc>
              <a:buFont typeface="Arial"/>
              <a:buChar char="•"/>
            </a:pPr>
            <a:r>
              <a:rPr lang="en-US" sz="3294">
                <a:solidFill>
                  <a:srgbClr val="000000"/>
                </a:solidFill>
                <a:latin typeface="Canva Sans"/>
              </a:rPr>
              <a:t>Direct Detection of Base Modifications</a:t>
            </a:r>
          </a:p>
          <a:p>
            <a:pPr marL="711359" lvl="1" indent="-355680" algn="just">
              <a:lnSpc>
                <a:spcPts val="4876"/>
              </a:lnSpc>
              <a:buFont typeface="Arial"/>
              <a:buChar char="•"/>
            </a:pPr>
            <a:r>
              <a:rPr lang="en-US" sz="3294">
                <a:solidFill>
                  <a:srgbClr val="000000"/>
                </a:solidFill>
                <a:latin typeface="Canva Sans"/>
              </a:rPr>
              <a:t>While nanopore sequencing initially had lower accuracy compared to other methods, continuous improvements in pore engineering, base-calling algorithms, and sample preparation techniques have significantly enhanced its performance. Nanopore Sequencing has found applications in areas such as de novo genome assembly, structural variation analysis, transcriptomics, and metagenomics, among others.</a:t>
            </a:r>
          </a:p>
          <a:p>
            <a:pPr algn="just">
              <a:lnSpc>
                <a:spcPts val="4876"/>
              </a:lnSpc>
            </a:pPr>
            <a:endParaRPr lang="en-US" sz="3294">
              <a:solidFill>
                <a:srgbClr val="000000"/>
              </a:solidFill>
              <a:latin typeface="Canva Sans"/>
            </a:endParaRPr>
          </a:p>
        </p:txBody>
      </p:sp>
      <p:sp>
        <p:nvSpPr>
          <p:cNvPr id="5" name="TextBox 4"/>
          <p:cNvSpPr txBox="1"/>
          <p:nvPr/>
        </p:nvSpPr>
        <p:spPr>
          <a:xfrm>
            <a:off x="17602200" y="9715500"/>
            <a:ext cx="533400" cy="461665"/>
          </a:xfrm>
          <a:prstGeom prst="rect">
            <a:avLst/>
          </a:prstGeom>
          <a:noFill/>
        </p:spPr>
        <p:txBody>
          <a:bodyPr wrap="square" rtlCol="0">
            <a:spAutoFit/>
          </a:bodyPr>
          <a:lstStyle/>
          <a:p>
            <a:r>
              <a:rPr lang="en-US" sz="2400" dirty="0" smtClean="0"/>
              <a:t>16</a:t>
            </a:r>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p:cNvPicPr>
          <p:nvPr/>
        </p:nvPicPr>
        <p:blipFill>
          <a:blip r:embed="rId2"/>
          <a:srcRect/>
          <a:stretch>
            <a:fillRect/>
          </a:stretch>
        </p:blipFill>
        <p:spPr>
          <a:xfrm rot="-2781217">
            <a:off x="7536594" y="-3750670"/>
            <a:ext cx="4915840" cy="17248559"/>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23635308"/>
              </p:ext>
            </p:extLst>
          </p:nvPr>
        </p:nvGraphicFramePr>
        <p:xfrm>
          <a:off x="1676400" y="2400300"/>
          <a:ext cx="15087600" cy="6019959"/>
        </p:xfrm>
        <a:graphic>
          <a:graphicData uri="http://schemas.openxmlformats.org/drawingml/2006/table">
            <a:tbl>
              <a:tblPr>
                <a:tableStyleId>{5DA37D80-6434-44D0-A028-1B22A696006F}</a:tableStyleId>
              </a:tblPr>
              <a:tblGrid>
                <a:gridCol w="5029200">
                  <a:extLst>
                    <a:ext uri="{9D8B030D-6E8A-4147-A177-3AD203B41FA5}">
                      <a16:colId xmlns:a16="http://schemas.microsoft.com/office/drawing/2014/main" val="2399049470"/>
                    </a:ext>
                  </a:extLst>
                </a:gridCol>
                <a:gridCol w="5029200">
                  <a:extLst>
                    <a:ext uri="{9D8B030D-6E8A-4147-A177-3AD203B41FA5}">
                      <a16:colId xmlns:a16="http://schemas.microsoft.com/office/drawing/2014/main" val="1904407086"/>
                    </a:ext>
                  </a:extLst>
                </a:gridCol>
                <a:gridCol w="5029200">
                  <a:extLst>
                    <a:ext uri="{9D8B030D-6E8A-4147-A177-3AD203B41FA5}">
                      <a16:colId xmlns:a16="http://schemas.microsoft.com/office/drawing/2014/main" val="3399058524"/>
                    </a:ext>
                  </a:extLst>
                </a:gridCol>
              </a:tblGrid>
              <a:tr h="752495">
                <a:tc>
                  <a:txBody>
                    <a:bodyPr/>
                    <a:lstStyle/>
                    <a:p>
                      <a:pPr algn="ctr"/>
                      <a:r>
                        <a:rPr lang="en-IN" sz="3200" dirty="0">
                          <a:latin typeface="Arialle Bold" panose="020B0604020202020204" charset="0"/>
                          <a:ea typeface="Arialle Bold" panose="020B0604020202020204" charset="0"/>
                          <a:cs typeface="Arialle Bold" panose="020B0604020202020204" charset="0"/>
                        </a:rPr>
                        <a:t>Method</a:t>
                      </a:r>
                    </a:p>
                  </a:txBody>
                  <a:tcPr anchor="ctr">
                    <a:solidFill>
                      <a:srgbClr val="FFC000"/>
                    </a:solidFill>
                  </a:tcPr>
                </a:tc>
                <a:tc>
                  <a:txBody>
                    <a:bodyPr/>
                    <a:lstStyle/>
                    <a:p>
                      <a:pPr algn="ctr"/>
                      <a:r>
                        <a:rPr lang="en-IN" sz="3200" dirty="0">
                          <a:latin typeface="Arialle Bold" panose="020B0604020202020204" charset="0"/>
                          <a:ea typeface="Arialle Bold" panose="020B0604020202020204" charset="0"/>
                          <a:cs typeface="Arialle Bold" panose="020B0604020202020204" charset="0"/>
                        </a:rPr>
                        <a:t>Accuracy</a:t>
                      </a:r>
                    </a:p>
                  </a:txBody>
                  <a:tcPr anchor="ctr">
                    <a:solidFill>
                      <a:srgbClr val="FFC000"/>
                    </a:solidFill>
                  </a:tcPr>
                </a:tc>
                <a:tc>
                  <a:txBody>
                    <a:bodyPr/>
                    <a:lstStyle/>
                    <a:p>
                      <a:pPr algn="ctr"/>
                      <a:r>
                        <a:rPr lang="en-IN" sz="3200" dirty="0">
                          <a:latin typeface="Arialle Bold" panose="020B0604020202020204" charset="0"/>
                          <a:ea typeface="Arialle Bold" panose="020B0604020202020204" charset="0"/>
                          <a:cs typeface="Arialle Bold" panose="020B0604020202020204" charset="0"/>
                        </a:rPr>
                        <a:t>Applications</a:t>
                      </a:r>
                    </a:p>
                  </a:txBody>
                  <a:tcPr anchor="ctr">
                    <a:solidFill>
                      <a:srgbClr val="FFC000"/>
                    </a:solidFill>
                  </a:tcPr>
                </a:tc>
                <a:extLst>
                  <a:ext uri="{0D108BD9-81ED-4DB2-BD59-A6C34878D82A}">
                    <a16:rowId xmlns:a16="http://schemas.microsoft.com/office/drawing/2014/main" val="1228547677"/>
                  </a:ext>
                </a:extLst>
              </a:tr>
              <a:tr h="1316866">
                <a:tc>
                  <a:txBody>
                    <a:bodyPr/>
                    <a:lstStyle/>
                    <a:p>
                      <a:pPr algn="ctr"/>
                      <a:r>
                        <a:rPr lang="en-IN" sz="3200" dirty="0">
                          <a:latin typeface="Arialle Bold" panose="020B0604020202020204" charset="0"/>
                          <a:ea typeface="Arialle Bold" panose="020B0604020202020204" charset="0"/>
                          <a:cs typeface="Arialle Bold" panose="020B0604020202020204" charset="0"/>
                        </a:rPr>
                        <a:t>Sequencing by Synthesis</a:t>
                      </a:r>
                    </a:p>
                  </a:txBody>
                  <a:tcPr anchor="ctr"/>
                </a:tc>
                <a:tc>
                  <a:txBody>
                    <a:bodyPr/>
                    <a:lstStyle/>
                    <a:p>
                      <a:pPr algn="ctr"/>
                      <a:r>
                        <a:rPr lang="en-IN" sz="3200" dirty="0">
                          <a:latin typeface="Arialle Bold" panose="020B0604020202020204" charset="0"/>
                          <a:ea typeface="Arialle Bold" panose="020B0604020202020204" charset="0"/>
                          <a:cs typeface="Arialle Bold" panose="020B0604020202020204" charset="0"/>
                        </a:rPr>
                        <a:t>High</a:t>
                      </a:r>
                    </a:p>
                  </a:txBody>
                  <a:tcPr anchor="ctr"/>
                </a:tc>
                <a:tc>
                  <a:txBody>
                    <a:bodyPr/>
                    <a:lstStyle/>
                    <a:p>
                      <a:pPr algn="ctr"/>
                      <a:r>
                        <a:rPr lang="en-IN" sz="3200">
                          <a:latin typeface="Arialle Bold" panose="020B0604020202020204" charset="0"/>
                          <a:ea typeface="Arialle Bold" panose="020B0604020202020204" charset="0"/>
                          <a:cs typeface="Arialle Bold" panose="020B0604020202020204" charset="0"/>
                        </a:rPr>
                        <a:t>High throughput, cost-effective</a:t>
                      </a:r>
                    </a:p>
                  </a:txBody>
                  <a:tcPr anchor="ctr"/>
                </a:tc>
                <a:extLst>
                  <a:ext uri="{0D108BD9-81ED-4DB2-BD59-A6C34878D82A}">
                    <a16:rowId xmlns:a16="http://schemas.microsoft.com/office/drawing/2014/main" val="2257495281"/>
                  </a:ext>
                </a:extLst>
              </a:tr>
              <a:tr h="1316866">
                <a:tc>
                  <a:txBody>
                    <a:bodyPr/>
                    <a:lstStyle/>
                    <a:p>
                      <a:pPr algn="ctr"/>
                      <a:r>
                        <a:rPr lang="en-IN" sz="3200">
                          <a:latin typeface="Arialle Bold" panose="020B0604020202020204" charset="0"/>
                          <a:ea typeface="Arialle Bold" panose="020B0604020202020204" charset="0"/>
                          <a:cs typeface="Arialle Bold" panose="020B0604020202020204" charset="0"/>
                        </a:rPr>
                        <a:t>Ion Semiconductor Sequencing</a:t>
                      </a:r>
                    </a:p>
                  </a:txBody>
                  <a:tcPr anchor="ctr"/>
                </a:tc>
                <a:tc>
                  <a:txBody>
                    <a:bodyPr/>
                    <a:lstStyle/>
                    <a:p>
                      <a:pPr algn="ctr"/>
                      <a:r>
                        <a:rPr lang="en-IN" sz="3200" dirty="0">
                          <a:latin typeface="Arialle Bold" panose="020B0604020202020204" charset="0"/>
                          <a:ea typeface="Arialle Bold" panose="020B0604020202020204" charset="0"/>
                          <a:cs typeface="Arialle Bold" panose="020B0604020202020204" charset="0"/>
                        </a:rPr>
                        <a:t>High</a:t>
                      </a:r>
                    </a:p>
                  </a:txBody>
                  <a:tcPr anchor="ctr"/>
                </a:tc>
                <a:tc>
                  <a:txBody>
                    <a:bodyPr/>
                    <a:lstStyle/>
                    <a:p>
                      <a:pPr algn="ctr"/>
                      <a:r>
                        <a:rPr lang="en-IN" sz="3200" dirty="0">
                          <a:latin typeface="Arialle Bold" panose="020B0604020202020204" charset="0"/>
                          <a:ea typeface="Arialle Bold" panose="020B0604020202020204" charset="0"/>
                          <a:cs typeface="Arialle Bold" panose="020B0604020202020204" charset="0"/>
                        </a:rPr>
                        <a:t>Fast, scalable</a:t>
                      </a:r>
                    </a:p>
                  </a:txBody>
                  <a:tcPr anchor="ctr"/>
                </a:tc>
                <a:extLst>
                  <a:ext uri="{0D108BD9-81ED-4DB2-BD59-A6C34878D82A}">
                    <a16:rowId xmlns:a16="http://schemas.microsoft.com/office/drawing/2014/main" val="1844044504"/>
                  </a:ext>
                </a:extLst>
              </a:tr>
              <a:tr h="1316866">
                <a:tc>
                  <a:txBody>
                    <a:bodyPr/>
                    <a:lstStyle/>
                    <a:p>
                      <a:pPr algn="ctr"/>
                      <a:r>
                        <a:rPr lang="en-IN" sz="3200">
                          <a:latin typeface="Arialle Bold" panose="020B0604020202020204" charset="0"/>
                          <a:ea typeface="Arialle Bold" panose="020B0604020202020204" charset="0"/>
                          <a:cs typeface="Arialle Bold" panose="020B0604020202020204" charset="0"/>
                        </a:rPr>
                        <a:t>SMRT Sequencing</a:t>
                      </a:r>
                    </a:p>
                  </a:txBody>
                  <a:tcPr anchor="ctr"/>
                </a:tc>
                <a:tc>
                  <a:txBody>
                    <a:bodyPr/>
                    <a:lstStyle/>
                    <a:p>
                      <a:pPr algn="ctr"/>
                      <a:r>
                        <a:rPr lang="en-IN" sz="3200">
                          <a:latin typeface="Arialle Bold" panose="020B0604020202020204" charset="0"/>
                          <a:ea typeface="Arialle Bold" panose="020B0604020202020204" charset="0"/>
                          <a:cs typeface="Arialle Bold" panose="020B0604020202020204" charset="0"/>
                        </a:rPr>
                        <a:t>Very High</a:t>
                      </a:r>
                    </a:p>
                  </a:txBody>
                  <a:tcPr anchor="ctr"/>
                </a:tc>
                <a:tc>
                  <a:txBody>
                    <a:bodyPr/>
                    <a:lstStyle/>
                    <a:p>
                      <a:pPr algn="ctr"/>
                      <a:r>
                        <a:rPr lang="en-IN" sz="3200" dirty="0">
                          <a:latin typeface="Arialle Bold" panose="020B0604020202020204" charset="0"/>
                          <a:ea typeface="Arialle Bold" panose="020B0604020202020204" charset="0"/>
                          <a:cs typeface="Arialle Bold" panose="020B0604020202020204" charset="0"/>
                        </a:rPr>
                        <a:t>Epigenetic studies, long reads</a:t>
                      </a:r>
                    </a:p>
                  </a:txBody>
                  <a:tcPr anchor="ctr"/>
                </a:tc>
                <a:extLst>
                  <a:ext uri="{0D108BD9-81ED-4DB2-BD59-A6C34878D82A}">
                    <a16:rowId xmlns:a16="http://schemas.microsoft.com/office/drawing/2014/main" val="627097867"/>
                  </a:ext>
                </a:extLst>
              </a:tr>
              <a:tr h="1316866">
                <a:tc>
                  <a:txBody>
                    <a:bodyPr/>
                    <a:lstStyle/>
                    <a:p>
                      <a:pPr algn="ctr"/>
                      <a:r>
                        <a:rPr lang="en-IN" sz="3200">
                          <a:latin typeface="Arialle Bold" panose="020B0604020202020204" charset="0"/>
                          <a:ea typeface="Arialle Bold" panose="020B0604020202020204" charset="0"/>
                          <a:cs typeface="Arialle Bold" panose="020B0604020202020204" charset="0"/>
                        </a:rPr>
                        <a:t>Nanopore Sequencing</a:t>
                      </a:r>
                    </a:p>
                  </a:txBody>
                  <a:tcPr anchor="ctr"/>
                </a:tc>
                <a:tc>
                  <a:txBody>
                    <a:bodyPr/>
                    <a:lstStyle/>
                    <a:p>
                      <a:pPr algn="ctr"/>
                      <a:r>
                        <a:rPr lang="en-IN" sz="3200">
                          <a:latin typeface="Arialle Bold" panose="020B0604020202020204" charset="0"/>
                          <a:ea typeface="Arialle Bold" panose="020B0604020202020204" charset="0"/>
                          <a:cs typeface="Arialle Bold" panose="020B0604020202020204" charset="0"/>
                        </a:rPr>
                        <a:t>Variable</a:t>
                      </a:r>
                    </a:p>
                  </a:txBody>
                  <a:tcPr anchor="ctr"/>
                </a:tc>
                <a:tc>
                  <a:txBody>
                    <a:bodyPr/>
                    <a:lstStyle/>
                    <a:p>
                      <a:pPr algn="ctr"/>
                      <a:r>
                        <a:rPr lang="en-IN" sz="3200" dirty="0">
                          <a:latin typeface="Arialle Bold" panose="020B0604020202020204" charset="0"/>
                          <a:ea typeface="Arialle Bold" panose="020B0604020202020204" charset="0"/>
                          <a:cs typeface="Arialle Bold" panose="020B0604020202020204" charset="0"/>
                        </a:rPr>
                        <a:t>Real-time, field applications</a:t>
                      </a:r>
                    </a:p>
                  </a:txBody>
                  <a:tcPr anchor="ctr"/>
                </a:tc>
                <a:extLst>
                  <a:ext uri="{0D108BD9-81ED-4DB2-BD59-A6C34878D82A}">
                    <a16:rowId xmlns:a16="http://schemas.microsoft.com/office/drawing/2014/main" val="1538111409"/>
                  </a:ext>
                </a:extLst>
              </a:tr>
            </a:tbl>
          </a:graphicData>
        </a:graphic>
      </p:graphicFrame>
      <p:sp>
        <p:nvSpPr>
          <p:cNvPr id="4" name="TextBox 3"/>
          <p:cNvSpPr txBox="1"/>
          <p:nvPr/>
        </p:nvSpPr>
        <p:spPr>
          <a:xfrm>
            <a:off x="17646082" y="9703498"/>
            <a:ext cx="533400" cy="461665"/>
          </a:xfrm>
          <a:prstGeom prst="rect">
            <a:avLst/>
          </a:prstGeom>
          <a:noFill/>
        </p:spPr>
        <p:txBody>
          <a:bodyPr wrap="square" rtlCol="0">
            <a:spAutoFit/>
          </a:bodyPr>
          <a:lstStyle/>
          <a:p>
            <a:r>
              <a:rPr lang="en-US" sz="2400" dirty="0" smtClean="0"/>
              <a:t>17</a:t>
            </a:r>
            <a:endParaRPr lang="en-IN" dirty="0"/>
          </a:p>
        </p:txBody>
      </p:sp>
    </p:spTree>
    <p:extLst>
      <p:ext uri="{BB962C8B-B14F-4D97-AF65-F5344CB8AC3E}">
        <p14:creationId xmlns:p14="http://schemas.microsoft.com/office/powerpoint/2010/main" val="1069995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46" y="0"/>
            <a:ext cx="8825753" cy="10257865"/>
            <a:chOff x="0" y="0"/>
            <a:chExt cx="13716000" cy="13716000"/>
          </a:xfrm>
        </p:grpSpPr>
        <p:pic>
          <p:nvPicPr>
            <p:cNvPr id="3" name="Picture 3"/>
            <p:cNvPicPr>
              <a:picLocks noChangeAspect="1"/>
            </p:cNvPicPr>
            <p:nvPr/>
          </p:nvPicPr>
          <p:blipFill>
            <a:blip r:embed="rId3"/>
            <a:srcRect l="16656" r="16656"/>
            <a:stretch>
              <a:fillRect/>
            </a:stretch>
          </p:blipFill>
          <p:spPr>
            <a:xfrm>
              <a:off x="0" y="0"/>
              <a:ext cx="13716000" cy="13716000"/>
            </a:xfrm>
            <a:prstGeom prst="rect">
              <a:avLst/>
            </a:prstGeom>
          </p:spPr>
        </p:pic>
      </p:grpSp>
      <p:sp>
        <p:nvSpPr>
          <p:cNvPr id="4" name="Freeform 4"/>
          <p:cNvSpPr/>
          <p:nvPr/>
        </p:nvSpPr>
        <p:spPr>
          <a:xfrm>
            <a:off x="0" y="9652923"/>
            <a:ext cx="8086511" cy="404326"/>
          </a:xfrm>
          <a:custGeom>
            <a:avLst/>
            <a:gdLst/>
            <a:ahLst/>
            <a:cxnLst/>
            <a:rect l="l" t="t" r="r" b="b"/>
            <a:pathLst>
              <a:path w="8086511" h="404326">
                <a:moveTo>
                  <a:pt x="0" y="0"/>
                </a:moveTo>
                <a:lnTo>
                  <a:pt x="8086511" y="0"/>
                </a:lnTo>
                <a:lnTo>
                  <a:pt x="8086511" y="404326"/>
                </a:lnTo>
                <a:lnTo>
                  <a:pt x="0" y="404326"/>
                </a:lnTo>
                <a:lnTo>
                  <a:pt x="0" y="0"/>
                </a:lnTo>
                <a:close/>
              </a:path>
            </a:pathLst>
          </a:custGeom>
          <a:blipFill>
            <a:blip r:embed="rId4"/>
            <a:stretch>
              <a:fillRect/>
            </a:stretch>
          </a:blipFill>
        </p:spPr>
      </p:sp>
      <p:grpSp>
        <p:nvGrpSpPr>
          <p:cNvPr id="5" name="Group 5"/>
          <p:cNvGrpSpPr/>
          <p:nvPr/>
        </p:nvGrpSpPr>
        <p:grpSpPr>
          <a:xfrm>
            <a:off x="875176" y="2835312"/>
            <a:ext cx="6993478" cy="6817611"/>
            <a:chOff x="0" y="0"/>
            <a:chExt cx="9324637" cy="9090148"/>
          </a:xfrm>
        </p:grpSpPr>
        <p:pic>
          <p:nvPicPr>
            <p:cNvPr id="6" name="Picture 6"/>
            <p:cNvPicPr>
              <a:picLocks noChangeAspect="1"/>
            </p:cNvPicPr>
            <p:nvPr/>
          </p:nvPicPr>
          <p:blipFill>
            <a:blip r:embed="rId5"/>
            <a:srcRect l="15806" r="15806"/>
            <a:stretch>
              <a:fillRect/>
            </a:stretch>
          </p:blipFill>
          <p:spPr>
            <a:xfrm>
              <a:off x="0" y="0"/>
              <a:ext cx="9324637" cy="9090148"/>
            </a:xfrm>
            <a:prstGeom prst="rect">
              <a:avLst/>
            </a:prstGeom>
          </p:spPr>
        </p:pic>
      </p:grpSp>
      <p:grpSp>
        <p:nvGrpSpPr>
          <p:cNvPr id="7" name="Group 7"/>
          <p:cNvGrpSpPr/>
          <p:nvPr/>
        </p:nvGrpSpPr>
        <p:grpSpPr>
          <a:xfrm>
            <a:off x="1257015" y="1034503"/>
            <a:ext cx="6560749" cy="820446"/>
            <a:chOff x="0" y="0"/>
            <a:chExt cx="8747665" cy="1093928"/>
          </a:xfrm>
        </p:grpSpPr>
        <p:sp>
          <p:nvSpPr>
            <p:cNvPr id="8" name="Freeform 8"/>
            <p:cNvSpPr/>
            <p:nvPr/>
          </p:nvSpPr>
          <p:spPr>
            <a:xfrm>
              <a:off x="0" y="0"/>
              <a:ext cx="8747665" cy="1093928"/>
            </a:xfrm>
            <a:custGeom>
              <a:avLst/>
              <a:gdLst/>
              <a:ahLst/>
              <a:cxnLst/>
              <a:rect l="l" t="t" r="r" b="b"/>
              <a:pathLst>
                <a:path w="8747665" h="1093928">
                  <a:moveTo>
                    <a:pt x="0" y="0"/>
                  </a:moveTo>
                  <a:lnTo>
                    <a:pt x="8747665" y="0"/>
                  </a:lnTo>
                  <a:lnTo>
                    <a:pt x="8747665" y="1093928"/>
                  </a:lnTo>
                  <a:lnTo>
                    <a:pt x="0" y="1093928"/>
                  </a:lnTo>
                  <a:lnTo>
                    <a:pt x="0" y="0"/>
                  </a:lnTo>
                  <a:close/>
                </a:path>
              </a:pathLst>
            </a:custGeom>
            <a:blipFill>
              <a:blip r:embed="rId6">
                <a:alphaModFix amt="93000"/>
              </a:blip>
              <a:stretch>
                <a:fillRect t="-11973" b="-11973"/>
              </a:stretch>
            </a:blipFill>
          </p:spPr>
        </p:sp>
        <p:sp>
          <p:nvSpPr>
            <p:cNvPr id="9" name="TextBox 9"/>
            <p:cNvSpPr txBox="1"/>
            <p:nvPr/>
          </p:nvSpPr>
          <p:spPr>
            <a:xfrm>
              <a:off x="1660808" y="248398"/>
              <a:ext cx="6105889" cy="566075"/>
            </a:xfrm>
            <a:prstGeom prst="rect">
              <a:avLst/>
            </a:prstGeom>
          </p:spPr>
          <p:txBody>
            <a:bodyPr lIns="0" tIns="0" rIns="0" bIns="0" rtlCol="0" anchor="t">
              <a:spAutoFit/>
            </a:bodyPr>
            <a:lstStyle/>
            <a:p>
              <a:pPr>
                <a:lnSpc>
                  <a:spcPts val="3505"/>
                </a:lnSpc>
                <a:spcBef>
                  <a:spcPct val="0"/>
                </a:spcBef>
              </a:pPr>
              <a:r>
                <a:rPr lang="en-US" sz="2503" spc="115">
                  <a:solidFill>
                    <a:srgbClr val="000000">
                      <a:alpha val="74902"/>
                    </a:srgbClr>
                  </a:solidFill>
                  <a:latin typeface="Arialle Bold"/>
                </a:rPr>
                <a:t>future of DNA sequencing</a:t>
              </a:r>
            </a:p>
          </p:txBody>
        </p:sp>
      </p:grpSp>
      <p:sp>
        <p:nvSpPr>
          <p:cNvPr id="12" name="TextBox 11"/>
          <p:cNvSpPr txBox="1"/>
          <p:nvPr/>
        </p:nvSpPr>
        <p:spPr>
          <a:xfrm>
            <a:off x="17602200" y="9715500"/>
            <a:ext cx="533400" cy="461665"/>
          </a:xfrm>
          <a:prstGeom prst="rect">
            <a:avLst/>
          </a:prstGeom>
          <a:noFill/>
        </p:spPr>
        <p:txBody>
          <a:bodyPr wrap="square" rtlCol="0">
            <a:spAutoFit/>
          </a:bodyPr>
          <a:lstStyle/>
          <a:p>
            <a:r>
              <a:rPr lang="en-US" sz="2400" dirty="0" smtClean="0"/>
              <a:t>18</a:t>
            </a:r>
            <a:endParaRPr lang="en-IN" dirty="0"/>
          </a:p>
        </p:txBody>
      </p:sp>
      <p:pic>
        <p:nvPicPr>
          <p:cNvPr id="13" name="AhsIF-cmoQQ"/>
          <p:cNvPicPr>
            <a:picLocks noRot="1" noChangeAspect="1"/>
          </p:cNvPicPr>
          <p:nvPr>
            <a:videoFile r:link="rId1"/>
          </p:nvPr>
        </p:nvPicPr>
        <p:blipFill>
          <a:blip r:embed="rId7"/>
          <a:stretch>
            <a:fillRect/>
          </a:stretch>
        </p:blipFill>
        <p:spPr>
          <a:xfrm>
            <a:off x="9061333" y="1645358"/>
            <a:ext cx="9074267" cy="7328302"/>
          </a:xfrm>
          <a:prstGeom prst="rect">
            <a:avLst/>
          </a:prstGeom>
        </p:spPr>
      </p:pic>
      <p:pic>
        <p:nvPicPr>
          <p:cNvPr id="14" name="Picture 6"/>
          <p:cNvPicPr>
            <a:picLocks noChangeAspect="1"/>
          </p:cNvPicPr>
          <p:nvPr/>
        </p:nvPicPr>
        <p:blipFill>
          <a:blip r:embed="rId8"/>
          <a:srcRect/>
          <a:stretch>
            <a:fillRect/>
          </a:stretch>
        </p:blipFill>
        <p:spPr>
          <a:xfrm>
            <a:off x="7817764" y="-109834"/>
            <a:ext cx="2721571" cy="1028699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7140" y="558809"/>
            <a:ext cx="8986347" cy="1416560"/>
            <a:chOff x="0" y="0"/>
            <a:chExt cx="11981796" cy="1888747"/>
          </a:xfrm>
        </p:grpSpPr>
        <p:sp>
          <p:nvSpPr>
            <p:cNvPr id="3" name="Freeform 3"/>
            <p:cNvSpPr/>
            <p:nvPr/>
          </p:nvSpPr>
          <p:spPr>
            <a:xfrm>
              <a:off x="0" y="1533426"/>
              <a:ext cx="6979513" cy="355321"/>
            </a:xfrm>
            <a:custGeom>
              <a:avLst/>
              <a:gdLst/>
              <a:ahLst/>
              <a:cxnLst/>
              <a:rect l="l" t="t" r="r" b="b"/>
              <a:pathLst>
                <a:path w="6979513" h="355321">
                  <a:moveTo>
                    <a:pt x="0" y="0"/>
                  </a:moveTo>
                  <a:lnTo>
                    <a:pt x="6979513" y="0"/>
                  </a:lnTo>
                  <a:lnTo>
                    <a:pt x="6979513" y="355321"/>
                  </a:lnTo>
                  <a:lnTo>
                    <a:pt x="0" y="35532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0" y="-142875"/>
              <a:ext cx="11981796" cy="1676301"/>
            </a:xfrm>
            <a:prstGeom prst="rect">
              <a:avLst/>
            </a:prstGeom>
          </p:spPr>
          <p:txBody>
            <a:bodyPr lIns="0" tIns="0" rIns="0" bIns="0" rtlCol="0" anchor="t">
              <a:spAutoFit/>
            </a:bodyPr>
            <a:lstStyle/>
            <a:p>
              <a:pPr>
                <a:lnSpc>
                  <a:spcPts val="10635"/>
                </a:lnSpc>
              </a:pPr>
              <a:r>
                <a:rPr lang="en-US" sz="7596">
                  <a:solidFill>
                    <a:srgbClr val="737373"/>
                  </a:solidFill>
                  <a:latin typeface="Canva Sans Bold"/>
                </a:rPr>
                <a:t>References</a:t>
              </a:r>
            </a:p>
          </p:txBody>
        </p:sp>
      </p:grpSp>
      <p:sp>
        <p:nvSpPr>
          <p:cNvPr id="5" name="Freeform 5"/>
          <p:cNvSpPr/>
          <p:nvPr/>
        </p:nvSpPr>
        <p:spPr>
          <a:xfrm>
            <a:off x="10446648" y="2142"/>
            <a:ext cx="8651263" cy="5625917"/>
          </a:xfrm>
          <a:custGeom>
            <a:avLst/>
            <a:gdLst/>
            <a:ahLst/>
            <a:cxnLst/>
            <a:rect l="l" t="t" r="r" b="b"/>
            <a:pathLst>
              <a:path w="8651263" h="5625917">
                <a:moveTo>
                  <a:pt x="0" y="0"/>
                </a:moveTo>
                <a:lnTo>
                  <a:pt x="8651263" y="0"/>
                </a:lnTo>
                <a:lnTo>
                  <a:pt x="8651263" y="5625917"/>
                </a:lnTo>
                <a:lnTo>
                  <a:pt x="0" y="5625917"/>
                </a:lnTo>
                <a:lnTo>
                  <a:pt x="0" y="0"/>
                </a:lnTo>
                <a:close/>
              </a:path>
            </a:pathLst>
          </a:custGeom>
          <a:blipFill>
            <a:blip r:embed="rId4"/>
            <a:stretch>
              <a:fillRect l="-2024" r="-2024"/>
            </a:stretch>
          </a:blipFill>
        </p:spPr>
      </p:sp>
      <p:sp>
        <p:nvSpPr>
          <p:cNvPr id="6" name="TextBox 6"/>
          <p:cNvSpPr txBox="1"/>
          <p:nvPr/>
        </p:nvSpPr>
        <p:spPr>
          <a:xfrm>
            <a:off x="497141" y="2245342"/>
            <a:ext cx="12837860" cy="9284593"/>
          </a:xfrm>
          <a:prstGeom prst="rect">
            <a:avLst/>
          </a:prstGeom>
        </p:spPr>
        <p:txBody>
          <a:bodyPr wrap="square" lIns="0" tIns="0" rIns="0" bIns="0" rtlCol="0" anchor="t">
            <a:spAutoFit/>
          </a:bodyPr>
          <a:lstStyle/>
          <a:p>
            <a:pPr indent="-101521">
              <a:lnSpc>
                <a:spcPts val="4876"/>
              </a:lnSpc>
            </a:pPr>
            <a:r>
              <a:rPr lang="en-US" sz="2000" b="1" dirty="0" smtClean="0"/>
              <a:t>SBS Illumina (Sequencing by Synthesis):</a:t>
            </a:r>
          </a:p>
          <a:p>
            <a:pPr marL="285750" indent="-285750">
              <a:buFont typeface="Arial" panose="020B0604020202020204" pitchFamily="34" charset="0"/>
              <a:buChar char="•"/>
            </a:pPr>
            <a:r>
              <a:rPr lang="en-IN" dirty="0" err="1" smtClean="0"/>
              <a:t>Mardis</a:t>
            </a:r>
            <a:r>
              <a:rPr lang="en-IN" dirty="0"/>
              <a:t>, E. R. (2008). Next-generation DNA sequencing methods. Annual Review of Genomics and Human Genetics, 9, 387-402. </a:t>
            </a:r>
            <a:r>
              <a:rPr lang="en-IN" dirty="0">
                <a:hlinkClick r:id="rId5"/>
              </a:rPr>
              <a:t>https://doi.org/10.1146/annurev.genom.9.081307.164359</a:t>
            </a:r>
            <a:endParaRPr lang="en-IN" dirty="0"/>
          </a:p>
          <a:p>
            <a:pPr marL="285750" indent="-285750">
              <a:buFont typeface="Arial" panose="020B0604020202020204" pitchFamily="34" charset="0"/>
              <a:buChar char="•"/>
            </a:pPr>
            <a:r>
              <a:rPr lang="en-IN" dirty="0"/>
              <a:t>Bentley, D. R., </a:t>
            </a:r>
            <a:r>
              <a:rPr lang="en-IN" dirty="0" err="1"/>
              <a:t>Balasubramanian</a:t>
            </a:r>
            <a:r>
              <a:rPr lang="en-IN" dirty="0"/>
              <a:t>, S., </a:t>
            </a:r>
            <a:r>
              <a:rPr lang="en-IN" dirty="0" err="1"/>
              <a:t>Swerdlow</a:t>
            </a:r>
            <a:r>
              <a:rPr lang="en-IN" dirty="0"/>
              <a:t>, H. P., Smith, G. P., Milton, J., Brown, C. G., ... &amp; Smith, A. J. (2008). Accurate whole human genome sequencing using reversible terminator chemistry. Nature, 456(7218), 53-59. </a:t>
            </a:r>
            <a:r>
              <a:rPr lang="en-IN" dirty="0">
                <a:hlinkClick r:id="rId6"/>
              </a:rPr>
              <a:t>https://doi.org/10.1038/nature07517</a:t>
            </a:r>
            <a:endParaRPr lang="en-IN" dirty="0"/>
          </a:p>
          <a:p>
            <a:r>
              <a:rPr lang="en-IN" sz="2000" b="1" dirty="0"/>
              <a:t>Ion Semiconductor Sequencing:</a:t>
            </a:r>
          </a:p>
          <a:p>
            <a:pPr marL="285750" indent="-285750">
              <a:buFont typeface="Arial" panose="020B0604020202020204" pitchFamily="34" charset="0"/>
              <a:buChar char="•"/>
            </a:pPr>
            <a:r>
              <a:rPr lang="en-IN" dirty="0"/>
              <a:t>Rothberg, J. M., </a:t>
            </a:r>
            <a:r>
              <a:rPr lang="en-IN" dirty="0" err="1"/>
              <a:t>Hinz</a:t>
            </a:r>
            <a:r>
              <a:rPr lang="en-IN" dirty="0"/>
              <a:t>, W., </a:t>
            </a:r>
            <a:r>
              <a:rPr lang="en-IN" dirty="0" err="1"/>
              <a:t>Rearick</a:t>
            </a:r>
            <a:r>
              <a:rPr lang="en-IN" dirty="0"/>
              <a:t>, T. M., Schultz, J., </a:t>
            </a:r>
            <a:r>
              <a:rPr lang="en-IN" dirty="0" err="1"/>
              <a:t>Mileski</a:t>
            </a:r>
            <a:r>
              <a:rPr lang="en-IN" dirty="0"/>
              <a:t>, W., Davey, M., ... &amp; Bustillo, J. (2011). An integrated semiconductor device enabling non-optical genome sequencing. Nature, 475(7356), 348-352. </a:t>
            </a:r>
            <a:r>
              <a:rPr lang="en-IN" dirty="0">
                <a:hlinkClick r:id="rId7"/>
              </a:rPr>
              <a:t>https://doi.org/10.1038/nature10242</a:t>
            </a:r>
            <a:endParaRPr lang="en-IN" dirty="0"/>
          </a:p>
          <a:p>
            <a:pPr marL="285750" indent="-285750">
              <a:buFont typeface="Arial" panose="020B0604020202020204" pitchFamily="34" charset="0"/>
              <a:buChar char="•"/>
            </a:pPr>
            <a:r>
              <a:rPr lang="en-IN" dirty="0"/>
              <a:t>Rhoads, A., &amp; Au, K. F. (2015). </a:t>
            </a:r>
            <a:r>
              <a:rPr lang="en-IN" dirty="0" err="1"/>
              <a:t>PacBio</a:t>
            </a:r>
            <a:r>
              <a:rPr lang="en-IN" dirty="0"/>
              <a:t> sequencing and its applications. Genomics, Proteomics &amp; Bioinformatics, 13(5), 278-289. </a:t>
            </a:r>
            <a:r>
              <a:rPr lang="en-IN" dirty="0">
                <a:hlinkClick r:id="rId8"/>
              </a:rPr>
              <a:t>https://doi.org/10.1016/j.gpb.2015.08.002</a:t>
            </a:r>
            <a:endParaRPr lang="en-IN" dirty="0"/>
          </a:p>
          <a:p>
            <a:r>
              <a:rPr lang="en-IN" sz="2000" b="1" dirty="0"/>
              <a:t>SMRT Sequencing (Single Molecule Real-Time Sequencing):</a:t>
            </a:r>
          </a:p>
          <a:p>
            <a:pPr marL="285750" indent="-285750">
              <a:buFont typeface="Arial" panose="020B0604020202020204" pitchFamily="34" charset="0"/>
              <a:buChar char="•"/>
            </a:pPr>
            <a:r>
              <a:rPr lang="en-IN" dirty="0"/>
              <a:t>Eid, J., Fehr, A., </a:t>
            </a:r>
            <a:r>
              <a:rPr lang="en-IN" dirty="0" err="1"/>
              <a:t>Gray</a:t>
            </a:r>
            <a:r>
              <a:rPr lang="en-IN" dirty="0"/>
              <a:t>, J., Luong, K., Lyle, J., Otto, G., ... &amp; Turner, S. (2009). Real-time DNA sequencing from single polymerase molecules. Science, 323(5910), 133-138. </a:t>
            </a:r>
            <a:r>
              <a:rPr lang="en-IN" dirty="0">
                <a:hlinkClick r:id="rId9"/>
              </a:rPr>
              <a:t>https://doi.org/10.1126/science.1162986</a:t>
            </a:r>
            <a:endParaRPr lang="en-IN" dirty="0"/>
          </a:p>
          <a:p>
            <a:pPr marL="285750" indent="-285750">
              <a:buFont typeface="Arial" panose="020B0604020202020204" pitchFamily="34" charset="0"/>
              <a:buChar char="•"/>
            </a:pPr>
            <a:r>
              <a:rPr lang="en-IN" dirty="0"/>
              <a:t>Rhoads, A., &amp; Au, K. F. (2015). </a:t>
            </a:r>
            <a:r>
              <a:rPr lang="en-IN" dirty="0" err="1"/>
              <a:t>PacBio</a:t>
            </a:r>
            <a:r>
              <a:rPr lang="en-IN" dirty="0"/>
              <a:t> sequencing and its applications. Genomics, Proteomics &amp; Bioinformatics, 13(5), 278-289. </a:t>
            </a:r>
            <a:r>
              <a:rPr lang="en-IN" dirty="0">
                <a:hlinkClick r:id="rId8"/>
              </a:rPr>
              <a:t>https://doi.org/10.1016/j.gpb.2015.08.002</a:t>
            </a:r>
            <a:endParaRPr lang="en-IN" dirty="0"/>
          </a:p>
          <a:p>
            <a:r>
              <a:rPr lang="en-IN" sz="2000" b="1" dirty="0" err="1"/>
              <a:t>Nanopore</a:t>
            </a:r>
            <a:r>
              <a:rPr lang="en-IN" sz="2000" b="1" dirty="0"/>
              <a:t> Sequencing:</a:t>
            </a:r>
          </a:p>
          <a:p>
            <a:pPr marL="285750" indent="-285750">
              <a:buFont typeface="Arial" panose="020B0604020202020204" pitchFamily="34" charset="0"/>
              <a:buChar char="•"/>
            </a:pPr>
            <a:r>
              <a:rPr lang="en-IN" dirty="0" err="1" smtClean="0"/>
              <a:t>Deamer</a:t>
            </a:r>
            <a:r>
              <a:rPr lang="en-IN" dirty="0" smtClean="0"/>
              <a:t>, D., </a:t>
            </a:r>
            <a:r>
              <a:rPr lang="en-IN" dirty="0" err="1" smtClean="0"/>
              <a:t>Akeson</a:t>
            </a:r>
            <a:r>
              <a:rPr lang="en-IN" dirty="0" smtClean="0"/>
              <a:t>, M., &amp; </a:t>
            </a:r>
            <a:r>
              <a:rPr lang="en-IN" dirty="0" err="1" smtClean="0"/>
              <a:t>Branton</a:t>
            </a:r>
            <a:r>
              <a:rPr lang="en-IN" dirty="0" smtClean="0"/>
              <a:t>, D. (2016). Three decades of </a:t>
            </a:r>
            <a:r>
              <a:rPr lang="en-IN" dirty="0" err="1" smtClean="0"/>
              <a:t>nanopore</a:t>
            </a:r>
            <a:r>
              <a:rPr lang="en-IN" dirty="0" smtClean="0"/>
              <a:t> sequencing. Nature Biotechnology, 34(5), 518-524. </a:t>
            </a:r>
            <a:r>
              <a:rPr lang="en-IN" dirty="0" smtClean="0">
                <a:hlinkClick r:id="rId10"/>
              </a:rPr>
              <a:t>https://doi.org/10.1038/nbt.3423</a:t>
            </a:r>
            <a:endParaRPr lang="en-IN" dirty="0" smtClean="0"/>
          </a:p>
          <a:p>
            <a:pPr marL="285750" indent="-285750">
              <a:buFont typeface="Arial" panose="020B0604020202020204" pitchFamily="34" charset="0"/>
              <a:buChar char="•"/>
            </a:pPr>
            <a:r>
              <a:rPr lang="en-IN" dirty="0" smtClean="0"/>
              <a:t>Jain, M., Olsen, H. E., Paten, B., &amp; </a:t>
            </a:r>
            <a:r>
              <a:rPr lang="en-IN" dirty="0" err="1" smtClean="0"/>
              <a:t>Akeson</a:t>
            </a:r>
            <a:r>
              <a:rPr lang="en-IN" dirty="0" smtClean="0"/>
              <a:t>, M. (2016). The Oxford </a:t>
            </a:r>
            <a:r>
              <a:rPr lang="en-IN" dirty="0" err="1" smtClean="0"/>
              <a:t>Nanopore</a:t>
            </a:r>
            <a:r>
              <a:rPr lang="en-IN" dirty="0" smtClean="0"/>
              <a:t> </a:t>
            </a:r>
            <a:r>
              <a:rPr lang="en-IN" dirty="0" err="1" smtClean="0"/>
              <a:t>MinION</a:t>
            </a:r>
            <a:r>
              <a:rPr lang="en-IN" dirty="0" smtClean="0"/>
              <a:t>: Delivery of </a:t>
            </a:r>
            <a:r>
              <a:rPr lang="en-IN" dirty="0" err="1" smtClean="0"/>
              <a:t>nanopore</a:t>
            </a:r>
            <a:r>
              <a:rPr lang="en-IN" dirty="0" smtClean="0"/>
              <a:t> sequencing to the genomics community. Genome Biology, 17(1), 239. </a:t>
            </a:r>
            <a:r>
              <a:rPr lang="en-IN" dirty="0" smtClean="0">
                <a:hlinkClick r:id="rId11"/>
              </a:rPr>
              <a:t>https://doi.org/10.1186/s13059-016-1103-0</a:t>
            </a:r>
            <a:endParaRPr lang="en-IN" dirty="0" smtClean="0"/>
          </a:p>
          <a:p>
            <a:r>
              <a:rPr lang="en-IN" sz="2000" b="1" dirty="0" smtClean="0"/>
              <a:t>Future of DNA Sequencing:</a:t>
            </a:r>
          </a:p>
          <a:p>
            <a:pPr marL="285750" indent="-285750">
              <a:buFont typeface="Arial" panose="020B0604020202020204" pitchFamily="34" charset="0"/>
              <a:buChar char="•"/>
            </a:pPr>
            <a:r>
              <a:rPr lang="en-IN" dirty="0" smtClean="0"/>
              <a:t>Goodwin</a:t>
            </a:r>
            <a:r>
              <a:rPr lang="en-IN" dirty="0"/>
              <a:t>, S., McPherson, J. D., &amp; McCombie, W. R. (2016). Coming of age: Ten years of next-generation sequencing technologies. Nature Reviews Genetics, 17(6), 333-351. </a:t>
            </a:r>
            <a:r>
              <a:rPr lang="en-IN" dirty="0">
                <a:hlinkClick r:id="rId12"/>
              </a:rPr>
              <a:t>https://doi.org/10.1038/nrg.2016.49</a:t>
            </a:r>
            <a:endParaRPr lang="en-IN" dirty="0"/>
          </a:p>
          <a:p>
            <a:pPr marL="285750" indent="-285750">
              <a:buFont typeface="Arial" panose="020B0604020202020204" pitchFamily="34" charset="0"/>
              <a:buChar char="•"/>
            </a:pPr>
            <a:r>
              <a:rPr lang="en-IN" dirty="0" err="1"/>
              <a:t>Shendure</a:t>
            </a:r>
            <a:r>
              <a:rPr lang="en-IN" dirty="0"/>
              <a:t>, J., </a:t>
            </a:r>
            <a:r>
              <a:rPr lang="en-IN" dirty="0" err="1"/>
              <a:t>Balasubramanian</a:t>
            </a:r>
            <a:r>
              <a:rPr lang="en-IN" dirty="0"/>
              <a:t>, S., Church, G. M., Gilbert, W., Rogers, J., </a:t>
            </a:r>
            <a:r>
              <a:rPr lang="en-IN" dirty="0" err="1"/>
              <a:t>Schloss</a:t>
            </a:r>
            <a:r>
              <a:rPr lang="en-IN" dirty="0"/>
              <a:t>, J. A., &amp; Waterston, R. H. (2017). DNA sequencing at 40: Past, present and future. Nature, 550(7676), 345-353. </a:t>
            </a:r>
            <a:r>
              <a:rPr lang="en-IN" dirty="0">
                <a:hlinkClick r:id="rId13"/>
              </a:rPr>
              <a:t>https://doi.org/10.1038/nature24286</a:t>
            </a:r>
            <a:endParaRPr lang="en-IN" dirty="0"/>
          </a:p>
          <a:p>
            <a:pPr marL="355679" lvl="1" algn="just">
              <a:lnSpc>
                <a:spcPts val="4876"/>
              </a:lnSpc>
            </a:pPr>
            <a:endParaRPr lang="en-US" dirty="0" smtClean="0"/>
          </a:p>
          <a:p>
            <a:pPr marL="355679" lvl="1" algn="just">
              <a:lnSpc>
                <a:spcPts val="4876"/>
              </a:lnSpc>
            </a:pPr>
            <a:endParaRPr lang="en-US" sz="3294" dirty="0">
              <a:solidFill>
                <a:srgbClr val="000000"/>
              </a:solidFill>
              <a:latin typeface="Canva Sans"/>
            </a:endParaRPr>
          </a:p>
          <a:p>
            <a:pPr algn="just">
              <a:lnSpc>
                <a:spcPts val="4876"/>
              </a:lnSpc>
            </a:pPr>
            <a:endParaRPr lang="en-US" sz="3294" dirty="0">
              <a:solidFill>
                <a:srgbClr val="000000"/>
              </a:solidFill>
              <a:latin typeface="Canva Sans"/>
            </a:endParaRPr>
          </a:p>
        </p:txBody>
      </p:sp>
      <p:sp>
        <p:nvSpPr>
          <p:cNvPr id="9" name="TextBox 8"/>
          <p:cNvSpPr txBox="1"/>
          <p:nvPr/>
        </p:nvSpPr>
        <p:spPr>
          <a:xfrm>
            <a:off x="17602200" y="9715500"/>
            <a:ext cx="533400" cy="461665"/>
          </a:xfrm>
          <a:prstGeom prst="rect">
            <a:avLst/>
          </a:prstGeom>
          <a:noFill/>
        </p:spPr>
        <p:txBody>
          <a:bodyPr wrap="square" rtlCol="0">
            <a:spAutoFit/>
          </a:bodyPr>
          <a:lstStyle/>
          <a:p>
            <a:r>
              <a:rPr lang="en-US" sz="2400" dirty="0" smtClean="0"/>
              <a:t>19</a:t>
            </a:r>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877" y="3289704"/>
            <a:ext cx="9792044" cy="5709314"/>
          </a:xfrm>
          <a:custGeom>
            <a:avLst/>
            <a:gdLst/>
            <a:ahLst/>
            <a:cxnLst/>
            <a:rect l="l" t="t" r="r" b="b"/>
            <a:pathLst>
              <a:path w="9792044" h="5709314">
                <a:moveTo>
                  <a:pt x="0" y="0"/>
                </a:moveTo>
                <a:lnTo>
                  <a:pt x="9792045" y="0"/>
                </a:lnTo>
                <a:lnTo>
                  <a:pt x="9792045" y="5709314"/>
                </a:lnTo>
                <a:lnTo>
                  <a:pt x="0" y="5709314"/>
                </a:lnTo>
                <a:lnTo>
                  <a:pt x="0" y="0"/>
                </a:lnTo>
                <a:close/>
              </a:path>
            </a:pathLst>
          </a:custGeom>
          <a:blipFill>
            <a:blip r:embed="rId2"/>
            <a:stretch>
              <a:fillRect t="-4139" b="-305"/>
            </a:stretch>
          </a:blipFill>
        </p:spPr>
      </p:sp>
      <p:grpSp>
        <p:nvGrpSpPr>
          <p:cNvPr id="3" name="Group 3"/>
          <p:cNvGrpSpPr/>
          <p:nvPr/>
        </p:nvGrpSpPr>
        <p:grpSpPr>
          <a:xfrm>
            <a:off x="948848" y="631230"/>
            <a:ext cx="7661752" cy="1767052"/>
            <a:chOff x="0" y="0"/>
            <a:chExt cx="9753600" cy="2356069"/>
          </a:xfrm>
        </p:grpSpPr>
        <p:sp>
          <p:nvSpPr>
            <p:cNvPr id="4" name="Freeform 4"/>
            <p:cNvSpPr/>
            <p:nvPr/>
          </p:nvSpPr>
          <p:spPr>
            <a:xfrm>
              <a:off x="0" y="1859522"/>
              <a:ext cx="9753600" cy="496547"/>
            </a:xfrm>
            <a:custGeom>
              <a:avLst/>
              <a:gdLst/>
              <a:ahLst/>
              <a:cxnLst/>
              <a:rect l="l" t="t" r="r" b="b"/>
              <a:pathLst>
                <a:path w="9753600" h="496547">
                  <a:moveTo>
                    <a:pt x="0" y="0"/>
                  </a:moveTo>
                  <a:lnTo>
                    <a:pt x="9753600" y="0"/>
                  </a:lnTo>
                  <a:lnTo>
                    <a:pt x="9753600" y="496547"/>
                  </a:lnTo>
                  <a:lnTo>
                    <a:pt x="0" y="49654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0" y="-171450"/>
              <a:ext cx="9679980" cy="2031576"/>
            </a:xfrm>
            <a:prstGeom prst="rect">
              <a:avLst/>
            </a:prstGeom>
          </p:spPr>
          <p:txBody>
            <a:bodyPr lIns="0" tIns="0" rIns="0" bIns="0" rtlCol="0" anchor="t">
              <a:spAutoFit/>
            </a:bodyPr>
            <a:lstStyle/>
            <a:p>
              <a:pPr algn="ctr">
                <a:lnSpc>
                  <a:spcPts val="12880"/>
                </a:lnSpc>
              </a:pPr>
              <a:r>
                <a:rPr lang="en-US" sz="9200" dirty="0">
                  <a:solidFill>
                    <a:srgbClr val="737373"/>
                  </a:solidFill>
                  <a:latin typeface="Canva Sans Bold"/>
                </a:rPr>
                <a:t>Introduction</a:t>
              </a:r>
            </a:p>
          </p:txBody>
        </p:sp>
      </p:grpSp>
      <p:pic>
        <p:nvPicPr>
          <p:cNvPr id="6" name="Picture 6"/>
          <p:cNvPicPr>
            <a:picLocks noChangeAspect="1"/>
          </p:cNvPicPr>
          <p:nvPr/>
        </p:nvPicPr>
        <p:blipFill>
          <a:blip r:embed="rId5"/>
          <a:srcRect/>
          <a:stretch>
            <a:fillRect/>
          </a:stretch>
        </p:blipFill>
        <p:spPr>
          <a:xfrm rot="-1538721">
            <a:off x="16602291" y="-2538055"/>
            <a:ext cx="1806492" cy="6338570"/>
          </a:xfrm>
          <a:prstGeom prst="rect">
            <a:avLst/>
          </a:prstGeom>
        </p:spPr>
      </p:pic>
      <p:sp>
        <p:nvSpPr>
          <p:cNvPr id="7" name="TextBox 7"/>
          <p:cNvSpPr txBox="1"/>
          <p:nvPr/>
        </p:nvSpPr>
        <p:spPr>
          <a:xfrm>
            <a:off x="10001922" y="2841423"/>
            <a:ext cx="7503615" cy="6157595"/>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Canva Sans Bold"/>
              </a:rPr>
              <a:t>The process involves identifying the exact sequence of nucleotides (</a:t>
            </a:r>
            <a:r>
              <a:rPr lang="en-US" sz="3200">
                <a:solidFill>
                  <a:srgbClr val="004AAD"/>
                </a:solidFill>
                <a:latin typeface="Canva Sans Bold"/>
              </a:rPr>
              <a:t>A</a:t>
            </a:r>
            <a:r>
              <a:rPr lang="en-US" sz="3200">
                <a:solidFill>
                  <a:srgbClr val="000000"/>
                </a:solidFill>
                <a:latin typeface="Canva Sans Bold"/>
              </a:rPr>
              <a:t>, </a:t>
            </a:r>
            <a:r>
              <a:rPr lang="en-US" sz="3200">
                <a:solidFill>
                  <a:srgbClr val="FF3131"/>
                </a:solidFill>
                <a:latin typeface="Canva Sans Bold"/>
              </a:rPr>
              <a:t>T</a:t>
            </a:r>
            <a:r>
              <a:rPr lang="en-US" sz="3200">
                <a:solidFill>
                  <a:srgbClr val="000000"/>
                </a:solidFill>
                <a:latin typeface="Canva Sans Bold"/>
              </a:rPr>
              <a:t>, </a:t>
            </a:r>
            <a:r>
              <a:rPr lang="en-US" sz="3200">
                <a:solidFill>
                  <a:srgbClr val="00BF63"/>
                </a:solidFill>
                <a:latin typeface="Canva Sans Bold"/>
              </a:rPr>
              <a:t>C</a:t>
            </a:r>
            <a:r>
              <a:rPr lang="en-US" sz="3200">
                <a:solidFill>
                  <a:srgbClr val="000000"/>
                </a:solidFill>
                <a:latin typeface="Canva Sans Bold"/>
              </a:rPr>
              <a:t>, G) in a </a:t>
            </a:r>
            <a:r>
              <a:rPr lang="en-US" sz="3200">
                <a:solidFill>
                  <a:srgbClr val="FF3131"/>
                </a:solidFill>
                <a:latin typeface="Canva Sans Bold"/>
              </a:rPr>
              <a:t>D</a:t>
            </a:r>
            <a:r>
              <a:rPr lang="en-US" sz="3200">
                <a:solidFill>
                  <a:srgbClr val="004AAD"/>
                </a:solidFill>
                <a:latin typeface="Canva Sans Bold"/>
              </a:rPr>
              <a:t>N</a:t>
            </a:r>
            <a:r>
              <a:rPr lang="en-US" sz="3200">
                <a:solidFill>
                  <a:srgbClr val="00BF63"/>
                </a:solidFill>
                <a:latin typeface="Canva Sans Bold"/>
              </a:rPr>
              <a:t>A</a:t>
            </a:r>
            <a:r>
              <a:rPr lang="en-US" sz="3200">
                <a:solidFill>
                  <a:srgbClr val="000000"/>
                </a:solidFill>
                <a:latin typeface="Canva Sans Bold"/>
              </a:rPr>
              <a:t> molecule.</a:t>
            </a:r>
          </a:p>
          <a:p>
            <a:pPr marL="690881" lvl="1" indent="-345440" algn="just">
              <a:lnSpc>
                <a:spcPts val="4480"/>
              </a:lnSpc>
              <a:buFont typeface="Arial"/>
              <a:buChar char="•"/>
            </a:pPr>
            <a:r>
              <a:rPr lang="en-US" sz="3200">
                <a:solidFill>
                  <a:srgbClr val="000000"/>
                </a:solidFill>
                <a:latin typeface="Canva Sans Bold"/>
              </a:rPr>
              <a:t>This advancement has transformed our comprehension of life's basic components. </a:t>
            </a:r>
          </a:p>
          <a:p>
            <a:pPr marL="690881" lvl="1" indent="-345440" algn="just">
              <a:lnSpc>
                <a:spcPts val="4480"/>
              </a:lnSpc>
              <a:buFont typeface="Arial"/>
              <a:buChar char="•"/>
            </a:pPr>
            <a:r>
              <a:rPr lang="en-US" sz="3200">
                <a:solidFill>
                  <a:srgbClr val="000000"/>
                </a:solidFill>
                <a:latin typeface="Canva Sans Bold"/>
              </a:rPr>
              <a:t>It has become an essential asset in diverse areas such as genomics, molecular biology, medical diagnostics, and evolutionary research.</a:t>
            </a:r>
          </a:p>
        </p:txBody>
      </p:sp>
      <p:sp>
        <p:nvSpPr>
          <p:cNvPr id="10" name="TextBox 9"/>
          <p:cNvSpPr txBox="1"/>
          <p:nvPr/>
        </p:nvSpPr>
        <p:spPr>
          <a:xfrm>
            <a:off x="17602200" y="9715500"/>
            <a:ext cx="533400" cy="461665"/>
          </a:xfrm>
          <a:prstGeom prst="rect">
            <a:avLst/>
          </a:prstGeom>
          <a:noFill/>
        </p:spPr>
        <p:txBody>
          <a:bodyPr wrap="square" rtlCol="0">
            <a:spAutoFit/>
          </a:bodyPr>
          <a:lstStyle/>
          <a:p>
            <a:r>
              <a:rPr lang="en-US" sz="2400" dirty="0" smtClean="0"/>
              <a:t>2</a:t>
            </a:r>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67026">
            <a:off x="1508717" y="-1935169"/>
            <a:ext cx="4034841" cy="14157338"/>
          </a:xfrm>
          <a:prstGeom prst="rect">
            <a:avLst/>
          </a:prstGeom>
        </p:spPr>
      </p:pic>
      <p:grpSp>
        <p:nvGrpSpPr>
          <p:cNvPr id="3" name="Group 3"/>
          <p:cNvGrpSpPr>
            <a:grpSpLocks noChangeAspect="1"/>
          </p:cNvGrpSpPr>
          <p:nvPr/>
        </p:nvGrpSpPr>
        <p:grpSpPr>
          <a:xfrm>
            <a:off x="8098164" y="203347"/>
            <a:ext cx="9880305" cy="9880305"/>
            <a:chOff x="0" y="0"/>
            <a:chExt cx="6350000" cy="6350000"/>
          </a:xfrm>
        </p:grpSpPr>
        <p:sp>
          <p:nvSpPr>
            <p:cNvPr id="4" name="Freeform 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38415" r="-36715"/>
              </a:stretch>
            </a:blipFill>
          </p:spPr>
        </p:sp>
      </p:grpSp>
      <p:grpSp>
        <p:nvGrpSpPr>
          <p:cNvPr id="5" name="Group 5"/>
          <p:cNvGrpSpPr/>
          <p:nvPr/>
        </p:nvGrpSpPr>
        <p:grpSpPr>
          <a:xfrm>
            <a:off x="783946" y="4281437"/>
            <a:ext cx="1040594" cy="1543050"/>
            <a:chOff x="0" y="0"/>
            <a:chExt cx="274066" cy="406400"/>
          </a:xfrm>
        </p:grpSpPr>
        <p:sp>
          <p:nvSpPr>
            <p:cNvPr id="6" name="Freeform 6"/>
            <p:cNvSpPr/>
            <p:nvPr/>
          </p:nvSpPr>
          <p:spPr>
            <a:xfrm>
              <a:off x="0" y="0"/>
              <a:ext cx="274066" cy="406400"/>
            </a:xfrm>
            <a:custGeom>
              <a:avLst/>
              <a:gdLst/>
              <a:ahLst/>
              <a:cxnLst/>
              <a:rect l="l" t="t" r="r" b="b"/>
              <a:pathLst>
                <a:path w="274066" h="406400">
                  <a:moveTo>
                    <a:pt x="137033" y="0"/>
                  </a:moveTo>
                  <a:lnTo>
                    <a:pt x="137033" y="0"/>
                  </a:lnTo>
                  <a:cubicBezTo>
                    <a:pt x="212714" y="0"/>
                    <a:pt x="274066" y="61352"/>
                    <a:pt x="274066" y="137033"/>
                  </a:cubicBezTo>
                  <a:lnTo>
                    <a:pt x="274066" y="269367"/>
                  </a:lnTo>
                  <a:cubicBezTo>
                    <a:pt x="274066" y="305710"/>
                    <a:pt x="259628" y="340565"/>
                    <a:pt x="233930" y="366264"/>
                  </a:cubicBezTo>
                  <a:cubicBezTo>
                    <a:pt x="208231" y="391963"/>
                    <a:pt x="173376" y="406400"/>
                    <a:pt x="137033" y="406400"/>
                  </a:cubicBezTo>
                  <a:lnTo>
                    <a:pt x="137033" y="406400"/>
                  </a:lnTo>
                  <a:cubicBezTo>
                    <a:pt x="100690" y="406400"/>
                    <a:pt x="65835" y="391963"/>
                    <a:pt x="40136" y="366264"/>
                  </a:cubicBezTo>
                  <a:cubicBezTo>
                    <a:pt x="14437" y="340565"/>
                    <a:pt x="0" y="305710"/>
                    <a:pt x="0" y="269367"/>
                  </a:cubicBezTo>
                  <a:lnTo>
                    <a:pt x="0" y="137033"/>
                  </a:lnTo>
                  <a:cubicBezTo>
                    <a:pt x="0" y="100690"/>
                    <a:pt x="14437" y="65835"/>
                    <a:pt x="40136" y="40136"/>
                  </a:cubicBezTo>
                  <a:cubicBezTo>
                    <a:pt x="65835" y="14437"/>
                    <a:pt x="100690" y="0"/>
                    <a:pt x="137033" y="0"/>
                  </a:cubicBezTo>
                  <a:close/>
                </a:path>
              </a:pathLst>
            </a:custGeom>
            <a:solidFill>
              <a:srgbClr val="FF3131"/>
            </a:solidFill>
          </p:spPr>
        </p:sp>
        <p:sp>
          <p:nvSpPr>
            <p:cNvPr id="7" name="TextBox 7"/>
            <p:cNvSpPr txBox="1"/>
            <p:nvPr/>
          </p:nvSpPr>
          <p:spPr>
            <a:xfrm>
              <a:off x="0" y="-57150"/>
              <a:ext cx="274066" cy="463550"/>
            </a:xfrm>
            <a:prstGeom prst="rect">
              <a:avLst/>
            </a:prstGeom>
          </p:spPr>
          <p:txBody>
            <a:bodyPr lIns="50800" tIns="50800" rIns="50800" bIns="50800" rtlCol="0" anchor="ctr"/>
            <a:lstStyle/>
            <a:p>
              <a:pPr algn="ctr">
                <a:lnSpc>
                  <a:spcPts val="3207"/>
                </a:lnSpc>
              </a:pPr>
              <a:endParaRPr/>
            </a:p>
          </p:txBody>
        </p:sp>
      </p:grpSp>
      <p:grpSp>
        <p:nvGrpSpPr>
          <p:cNvPr id="8" name="Group 8"/>
          <p:cNvGrpSpPr/>
          <p:nvPr/>
        </p:nvGrpSpPr>
        <p:grpSpPr>
          <a:xfrm>
            <a:off x="1824540" y="4281437"/>
            <a:ext cx="1134398" cy="1543050"/>
            <a:chOff x="0" y="0"/>
            <a:chExt cx="298772" cy="406400"/>
          </a:xfrm>
        </p:grpSpPr>
        <p:sp>
          <p:nvSpPr>
            <p:cNvPr id="9" name="Freeform 9"/>
            <p:cNvSpPr/>
            <p:nvPr/>
          </p:nvSpPr>
          <p:spPr>
            <a:xfrm>
              <a:off x="0" y="0"/>
              <a:ext cx="298772" cy="406400"/>
            </a:xfrm>
            <a:custGeom>
              <a:avLst/>
              <a:gdLst/>
              <a:ahLst/>
              <a:cxnLst/>
              <a:rect l="l" t="t" r="r" b="b"/>
              <a:pathLst>
                <a:path w="298772" h="406400">
                  <a:moveTo>
                    <a:pt x="149386" y="0"/>
                  </a:moveTo>
                  <a:lnTo>
                    <a:pt x="149386" y="0"/>
                  </a:lnTo>
                  <a:cubicBezTo>
                    <a:pt x="231889" y="0"/>
                    <a:pt x="298772" y="66882"/>
                    <a:pt x="298772" y="149386"/>
                  </a:cubicBezTo>
                  <a:lnTo>
                    <a:pt x="298772" y="257014"/>
                  </a:lnTo>
                  <a:cubicBezTo>
                    <a:pt x="298772" y="339518"/>
                    <a:pt x="231889" y="406400"/>
                    <a:pt x="149386" y="406400"/>
                  </a:cubicBezTo>
                  <a:lnTo>
                    <a:pt x="149386" y="406400"/>
                  </a:lnTo>
                  <a:cubicBezTo>
                    <a:pt x="66882" y="406400"/>
                    <a:pt x="0" y="339518"/>
                    <a:pt x="0" y="257014"/>
                  </a:cubicBezTo>
                  <a:lnTo>
                    <a:pt x="0" y="149386"/>
                  </a:lnTo>
                  <a:cubicBezTo>
                    <a:pt x="0" y="66882"/>
                    <a:pt x="66882" y="0"/>
                    <a:pt x="149386" y="0"/>
                  </a:cubicBezTo>
                  <a:close/>
                </a:path>
              </a:pathLst>
            </a:custGeom>
            <a:solidFill>
              <a:srgbClr val="1F80F8"/>
            </a:solidFill>
          </p:spPr>
        </p:sp>
        <p:sp>
          <p:nvSpPr>
            <p:cNvPr id="10" name="TextBox 10"/>
            <p:cNvSpPr txBox="1"/>
            <p:nvPr/>
          </p:nvSpPr>
          <p:spPr>
            <a:xfrm>
              <a:off x="0" y="-57150"/>
              <a:ext cx="298772" cy="463550"/>
            </a:xfrm>
            <a:prstGeom prst="rect">
              <a:avLst/>
            </a:prstGeom>
          </p:spPr>
          <p:txBody>
            <a:bodyPr lIns="50800" tIns="50800" rIns="50800" bIns="50800" rtlCol="0" anchor="ctr"/>
            <a:lstStyle/>
            <a:p>
              <a:pPr algn="ctr">
                <a:lnSpc>
                  <a:spcPts val="3207"/>
                </a:lnSpc>
              </a:pPr>
              <a:endParaRPr/>
            </a:p>
          </p:txBody>
        </p:sp>
      </p:grpSp>
      <p:grpSp>
        <p:nvGrpSpPr>
          <p:cNvPr id="11" name="Group 11"/>
          <p:cNvGrpSpPr/>
          <p:nvPr/>
        </p:nvGrpSpPr>
        <p:grpSpPr>
          <a:xfrm>
            <a:off x="2958938" y="4281437"/>
            <a:ext cx="1134398" cy="1543050"/>
            <a:chOff x="0" y="0"/>
            <a:chExt cx="298772" cy="406400"/>
          </a:xfrm>
        </p:grpSpPr>
        <p:sp>
          <p:nvSpPr>
            <p:cNvPr id="12" name="Freeform 12"/>
            <p:cNvSpPr/>
            <p:nvPr/>
          </p:nvSpPr>
          <p:spPr>
            <a:xfrm>
              <a:off x="0" y="0"/>
              <a:ext cx="298772" cy="406400"/>
            </a:xfrm>
            <a:custGeom>
              <a:avLst/>
              <a:gdLst/>
              <a:ahLst/>
              <a:cxnLst/>
              <a:rect l="l" t="t" r="r" b="b"/>
              <a:pathLst>
                <a:path w="298772" h="406400">
                  <a:moveTo>
                    <a:pt x="149386" y="0"/>
                  </a:moveTo>
                  <a:lnTo>
                    <a:pt x="149386" y="0"/>
                  </a:lnTo>
                  <a:cubicBezTo>
                    <a:pt x="231889" y="0"/>
                    <a:pt x="298772" y="66882"/>
                    <a:pt x="298772" y="149386"/>
                  </a:cubicBezTo>
                  <a:lnTo>
                    <a:pt x="298772" y="257014"/>
                  </a:lnTo>
                  <a:cubicBezTo>
                    <a:pt x="298772" y="339518"/>
                    <a:pt x="231889" y="406400"/>
                    <a:pt x="149386" y="406400"/>
                  </a:cubicBezTo>
                  <a:lnTo>
                    <a:pt x="149386" y="406400"/>
                  </a:lnTo>
                  <a:cubicBezTo>
                    <a:pt x="66882" y="406400"/>
                    <a:pt x="0" y="339518"/>
                    <a:pt x="0" y="257014"/>
                  </a:cubicBezTo>
                  <a:lnTo>
                    <a:pt x="0" y="149386"/>
                  </a:lnTo>
                  <a:cubicBezTo>
                    <a:pt x="0" y="66882"/>
                    <a:pt x="66882" y="0"/>
                    <a:pt x="149386" y="0"/>
                  </a:cubicBezTo>
                  <a:close/>
                </a:path>
              </a:pathLst>
            </a:custGeom>
            <a:solidFill>
              <a:srgbClr val="00BF63"/>
            </a:solidFill>
          </p:spPr>
        </p:sp>
        <p:sp>
          <p:nvSpPr>
            <p:cNvPr id="13" name="TextBox 13"/>
            <p:cNvSpPr txBox="1"/>
            <p:nvPr/>
          </p:nvSpPr>
          <p:spPr>
            <a:xfrm>
              <a:off x="0" y="-57150"/>
              <a:ext cx="298772" cy="463550"/>
            </a:xfrm>
            <a:prstGeom prst="rect">
              <a:avLst/>
            </a:prstGeom>
          </p:spPr>
          <p:txBody>
            <a:bodyPr lIns="50800" tIns="50800" rIns="50800" bIns="50800" rtlCol="0" anchor="ctr"/>
            <a:lstStyle/>
            <a:p>
              <a:pPr algn="ctr">
                <a:lnSpc>
                  <a:spcPts val="3207"/>
                </a:lnSpc>
              </a:pPr>
              <a:endParaRPr/>
            </a:p>
          </p:txBody>
        </p:sp>
      </p:grpSp>
      <p:sp>
        <p:nvSpPr>
          <p:cNvPr id="14" name="TextBox 14"/>
          <p:cNvSpPr txBox="1"/>
          <p:nvPr/>
        </p:nvSpPr>
        <p:spPr>
          <a:xfrm>
            <a:off x="783946" y="4452988"/>
            <a:ext cx="8874025" cy="1371499"/>
          </a:xfrm>
          <a:prstGeom prst="rect">
            <a:avLst/>
          </a:prstGeom>
        </p:spPr>
        <p:txBody>
          <a:bodyPr lIns="0" tIns="0" rIns="0" bIns="0" rtlCol="0" anchor="t">
            <a:spAutoFit/>
          </a:bodyPr>
          <a:lstStyle/>
          <a:p>
            <a:pPr marL="0" lvl="0" indent="0">
              <a:lnSpc>
                <a:spcPts val="10738"/>
              </a:lnSpc>
            </a:pPr>
            <a:r>
              <a:rPr lang="en-US" sz="8949">
                <a:solidFill>
                  <a:srgbClr val="000000"/>
                </a:solidFill>
                <a:latin typeface="HK Grotesk Bold"/>
              </a:rPr>
              <a:t>Thank You...</a:t>
            </a:r>
          </a:p>
        </p:txBody>
      </p:sp>
      <p:sp>
        <p:nvSpPr>
          <p:cNvPr id="17" name="TextBox 16"/>
          <p:cNvSpPr txBox="1"/>
          <p:nvPr/>
        </p:nvSpPr>
        <p:spPr>
          <a:xfrm>
            <a:off x="17602200" y="9715500"/>
            <a:ext cx="533400" cy="461665"/>
          </a:xfrm>
          <a:prstGeom prst="rect">
            <a:avLst/>
          </a:prstGeom>
          <a:noFill/>
        </p:spPr>
        <p:txBody>
          <a:bodyPr wrap="square" rtlCol="0">
            <a:spAutoFit/>
          </a:bodyPr>
          <a:lstStyle/>
          <a:p>
            <a:r>
              <a:rPr lang="en-US" sz="2400" dirty="0" smtClean="0"/>
              <a:t>20</a:t>
            </a: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8848" y="621346"/>
            <a:ext cx="10557666" cy="1786820"/>
            <a:chOff x="0" y="0"/>
            <a:chExt cx="14076888" cy="2382427"/>
          </a:xfrm>
        </p:grpSpPr>
        <p:sp>
          <p:nvSpPr>
            <p:cNvPr id="3" name="Freeform 3"/>
            <p:cNvSpPr/>
            <p:nvPr/>
          </p:nvSpPr>
          <p:spPr>
            <a:xfrm>
              <a:off x="106470" y="1692197"/>
              <a:ext cx="13558084" cy="690230"/>
            </a:xfrm>
            <a:custGeom>
              <a:avLst/>
              <a:gdLst/>
              <a:ahLst/>
              <a:cxnLst/>
              <a:rect l="l" t="t" r="r" b="b"/>
              <a:pathLst>
                <a:path w="13558084" h="690230">
                  <a:moveTo>
                    <a:pt x="0" y="0"/>
                  </a:moveTo>
                  <a:lnTo>
                    <a:pt x="13558084" y="0"/>
                  </a:lnTo>
                  <a:lnTo>
                    <a:pt x="13558084" y="690230"/>
                  </a:lnTo>
                  <a:lnTo>
                    <a:pt x="0" y="69023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0" y="-152400"/>
              <a:ext cx="14076888" cy="1729727"/>
            </a:xfrm>
            <a:prstGeom prst="rect">
              <a:avLst/>
            </a:prstGeom>
          </p:spPr>
          <p:txBody>
            <a:bodyPr lIns="0" tIns="0" rIns="0" bIns="0" rtlCol="0" anchor="t">
              <a:spAutoFit/>
            </a:bodyPr>
            <a:lstStyle/>
            <a:p>
              <a:pPr algn="ctr">
                <a:lnSpc>
                  <a:spcPts val="10920"/>
                </a:lnSpc>
              </a:pPr>
              <a:r>
                <a:rPr lang="en-US" sz="7800">
                  <a:solidFill>
                    <a:srgbClr val="737373"/>
                  </a:solidFill>
                  <a:latin typeface="Canva Sans Bold"/>
                </a:rPr>
                <a:t>Sequencing Methods</a:t>
              </a:r>
            </a:p>
          </p:txBody>
        </p:sp>
      </p:grpSp>
      <p:grpSp>
        <p:nvGrpSpPr>
          <p:cNvPr id="5" name="Group 5"/>
          <p:cNvGrpSpPr/>
          <p:nvPr/>
        </p:nvGrpSpPr>
        <p:grpSpPr>
          <a:xfrm>
            <a:off x="1027060" y="5143500"/>
            <a:ext cx="3577748" cy="4359978"/>
            <a:chOff x="0" y="0"/>
            <a:chExt cx="4770330" cy="5813304"/>
          </a:xfrm>
        </p:grpSpPr>
        <p:sp>
          <p:nvSpPr>
            <p:cNvPr id="6" name="TextBox 6"/>
            <p:cNvSpPr txBox="1"/>
            <p:nvPr/>
          </p:nvSpPr>
          <p:spPr>
            <a:xfrm>
              <a:off x="0" y="-123825"/>
              <a:ext cx="2680468" cy="1407841"/>
            </a:xfrm>
            <a:prstGeom prst="rect">
              <a:avLst/>
            </a:prstGeom>
          </p:spPr>
          <p:txBody>
            <a:bodyPr lIns="0" tIns="0" rIns="0" bIns="0" rtlCol="0" anchor="t">
              <a:spAutoFit/>
            </a:bodyPr>
            <a:lstStyle/>
            <a:p>
              <a:pPr marL="0" lvl="0" indent="0" algn="just">
                <a:lnSpc>
                  <a:spcPts val="8870"/>
                </a:lnSpc>
                <a:spcBef>
                  <a:spcPct val="0"/>
                </a:spcBef>
              </a:pPr>
              <a:r>
                <a:rPr lang="en-US" sz="6336" u="sng">
                  <a:solidFill>
                    <a:srgbClr val="004AAD"/>
                  </a:solidFill>
                  <a:latin typeface="HK Grotesk Bold"/>
                </a:rPr>
                <a:t>01</a:t>
              </a:r>
            </a:p>
          </p:txBody>
        </p:sp>
        <p:sp>
          <p:nvSpPr>
            <p:cNvPr id="7" name="TextBox 7"/>
            <p:cNvSpPr txBox="1"/>
            <p:nvPr/>
          </p:nvSpPr>
          <p:spPr>
            <a:xfrm>
              <a:off x="0" y="1888732"/>
              <a:ext cx="4770330" cy="512956"/>
            </a:xfrm>
            <a:prstGeom prst="rect">
              <a:avLst/>
            </a:prstGeom>
          </p:spPr>
          <p:txBody>
            <a:bodyPr lIns="0" tIns="0" rIns="0" bIns="0" rtlCol="0" anchor="t">
              <a:spAutoFit/>
            </a:bodyPr>
            <a:lstStyle/>
            <a:p>
              <a:pPr marL="0" lvl="0" indent="0">
                <a:lnSpc>
                  <a:spcPts val="3207"/>
                </a:lnSpc>
                <a:spcBef>
                  <a:spcPct val="0"/>
                </a:spcBef>
              </a:pPr>
              <a:r>
                <a:rPr lang="en-US" sz="2291" u="none">
                  <a:solidFill>
                    <a:srgbClr val="FF3131"/>
                  </a:solidFill>
                  <a:latin typeface="HK Grotesk Bold"/>
                </a:rPr>
                <a:t>Sequencing by Synthesis</a:t>
              </a:r>
            </a:p>
          </p:txBody>
        </p:sp>
        <p:sp>
          <p:nvSpPr>
            <p:cNvPr id="8" name="TextBox 8"/>
            <p:cNvSpPr txBox="1"/>
            <p:nvPr/>
          </p:nvSpPr>
          <p:spPr>
            <a:xfrm>
              <a:off x="0" y="3175404"/>
              <a:ext cx="4770330" cy="2637900"/>
            </a:xfrm>
            <a:prstGeom prst="rect">
              <a:avLst/>
            </a:prstGeom>
          </p:spPr>
          <p:txBody>
            <a:bodyPr lIns="0" tIns="0" rIns="0" bIns="0" rtlCol="0" anchor="t">
              <a:spAutoFit/>
            </a:bodyPr>
            <a:lstStyle/>
            <a:p>
              <a:pPr marL="0" lvl="0" indent="0">
                <a:lnSpc>
                  <a:spcPts val="3207"/>
                </a:lnSpc>
                <a:spcBef>
                  <a:spcPct val="0"/>
                </a:spcBef>
              </a:pPr>
              <a:r>
                <a:rPr lang="en-US" sz="2291" u="none">
                  <a:solidFill>
                    <a:srgbClr val="000000"/>
                  </a:solidFill>
                  <a:latin typeface="HK Grotesk Light"/>
                </a:rPr>
                <a:t>Sequencing by synthesis involves the detection of the nucleotides as they are incorporated into a growing DNA strand.</a:t>
              </a:r>
            </a:p>
          </p:txBody>
        </p:sp>
      </p:grpSp>
      <p:grpSp>
        <p:nvGrpSpPr>
          <p:cNvPr id="9" name="Group 9"/>
          <p:cNvGrpSpPr/>
          <p:nvPr/>
        </p:nvGrpSpPr>
        <p:grpSpPr>
          <a:xfrm>
            <a:off x="5119157" y="4504004"/>
            <a:ext cx="4024843" cy="4359978"/>
            <a:chOff x="0" y="0"/>
            <a:chExt cx="5366457" cy="5813304"/>
          </a:xfrm>
        </p:grpSpPr>
        <p:sp>
          <p:nvSpPr>
            <p:cNvPr id="10" name="TextBox 10"/>
            <p:cNvSpPr txBox="1"/>
            <p:nvPr/>
          </p:nvSpPr>
          <p:spPr>
            <a:xfrm>
              <a:off x="0" y="-123825"/>
              <a:ext cx="3271315" cy="1407841"/>
            </a:xfrm>
            <a:prstGeom prst="rect">
              <a:avLst/>
            </a:prstGeom>
          </p:spPr>
          <p:txBody>
            <a:bodyPr lIns="0" tIns="0" rIns="0" bIns="0" rtlCol="0" anchor="t">
              <a:spAutoFit/>
            </a:bodyPr>
            <a:lstStyle/>
            <a:p>
              <a:pPr marL="0" lvl="0" indent="0" algn="just">
                <a:lnSpc>
                  <a:spcPts val="8870"/>
                </a:lnSpc>
                <a:spcBef>
                  <a:spcPct val="0"/>
                </a:spcBef>
              </a:pPr>
              <a:r>
                <a:rPr lang="en-US" sz="6336" u="sng">
                  <a:solidFill>
                    <a:srgbClr val="004AAD"/>
                  </a:solidFill>
                  <a:latin typeface="HK Grotesk Bold"/>
                </a:rPr>
                <a:t>02</a:t>
              </a:r>
            </a:p>
          </p:txBody>
        </p:sp>
        <p:sp>
          <p:nvSpPr>
            <p:cNvPr id="11" name="TextBox 11"/>
            <p:cNvSpPr txBox="1"/>
            <p:nvPr/>
          </p:nvSpPr>
          <p:spPr>
            <a:xfrm>
              <a:off x="0" y="1888732"/>
              <a:ext cx="5366457" cy="512956"/>
            </a:xfrm>
            <a:prstGeom prst="rect">
              <a:avLst/>
            </a:prstGeom>
          </p:spPr>
          <p:txBody>
            <a:bodyPr lIns="0" tIns="0" rIns="0" bIns="0" rtlCol="0" anchor="t">
              <a:spAutoFit/>
            </a:bodyPr>
            <a:lstStyle/>
            <a:p>
              <a:pPr marL="0" lvl="0" indent="0">
                <a:lnSpc>
                  <a:spcPts val="3207"/>
                </a:lnSpc>
                <a:spcBef>
                  <a:spcPct val="0"/>
                </a:spcBef>
              </a:pPr>
              <a:r>
                <a:rPr lang="en-US" sz="2291" u="none">
                  <a:solidFill>
                    <a:srgbClr val="FF3131"/>
                  </a:solidFill>
                  <a:latin typeface="HK Grotesk Bold"/>
                </a:rPr>
                <a:t>Ion Semiconductor Sequencing</a:t>
              </a:r>
            </a:p>
          </p:txBody>
        </p:sp>
        <p:sp>
          <p:nvSpPr>
            <p:cNvPr id="12" name="TextBox 12"/>
            <p:cNvSpPr txBox="1"/>
            <p:nvPr/>
          </p:nvSpPr>
          <p:spPr>
            <a:xfrm>
              <a:off x="0" y="3175404"/>
              <a:ext cx="5366457" cy="2637900"/>
            </a:xfrm>
            <a:prstGeom prst="rect">
              <a:avLst/>
            </a:prstGeom>
          </p:spPr>
          <p:txBody>
            <a:bodyPr lIns="0" tIns="0" rIns="0" bIns="0" rtlCol="0" anchor="t">
              <a:spAutoFit/>
            </a:bodyPr>
            <a:lstStyle/>
            <a:p>
              <a:pPr marL="0" lvl="0" indent="0">
                <a:lnSpc>
                  <a:spcPts val="3207"/>
                </a:lnSpc>
                <a:spcBef>
                  <a:spcPct val="0"/>
                </a:spcBef>
              </a:pPr>
              <a:r>
                <a:rPr lang="en-US" sz="2291" u="none">
                  <a:solidFill>
                    <a:srgbClr val="000000"/>
                  </a:solidFill>
                  <a:latin typeface="HK Grotesk Light"/>
                </a:rPr>
                <a:t>Ion semiconductor sequencing is a method of DNA sequencing that is based on the detection of hydrogen ions that are released during DNA synthesis.</a:t>
              </a:r>
            </a:p>
          </p:txBody>
        </p:sp>
      </p:grpSp>
      <p:sp>
        <p:nvSpPr>
          <p:cNvPr id="13" name="Freeform 13"/>
          <p:cNvSpPr/>
          <p:nvPr/>
        </p:nvSpPr>
        <p:spPr>
          <a:xfrm>
            <a:off x="10227770" y="6349370"/>
            <a:ext cx="8651263" cy="5407039"/>
          </a:xfrm>
          <a:custGeom>
            <a:avLst/>
            <a:gdLst/>
            <a:ahLst/>
            <a:cxnLst/>
            <a:rect l="l" t="t" r="r" b="b"/>
            <a:pathLst>
              <a:path w="8651263" h="5407039">
                <a:moveTo>
                  <a:pt x="0" y="0"/>
                </a:moveTo>
                <a:lnTo>
                  <a:pt x="8651264" y="0"/>
                </a:lnTo>
                <a:lnTo>
                  <a:pt x="8651264" y="5407039"/>
                </a:lnTo>
                <a:lnTo>
                  <a:pt x="0" y="5407039"/>
                </a:lnTo>
                <a:lnTo>
                  <a:pt x="0" y="0"/>
                </a:lnTo>
                <a:close/>
              </a:path>
            </a:pathLst>
          </a:custGeom>
          <a:blipFill>
            <a:blip r:embed="rId4"/>
            <a:stretch>
              <a:fillRect/>
            </a:stretch>
          </a:blipFill>
        </p:spPr>
      </p:sp>
      <p:grpSp>
        <p:nvGrpSpPr>
          <p:cNvPr id="14" name="Group 14"/>
          <p:cNvGrpSpPr/>
          <p:nvPr/>
        </p:nvGrpSpPr>
        <p:grpSpPr>
          <a:xfrm>
            <a:off x="9658350" y="3307749"/>
            <a:ext cx="3696327" cy="5557531"/>
            <a:chOff x="0" y="0"/>
            <a:chExt cx="4928436" cy="7410041"/>
          </a:xfrm>
        </p:grpSpPr>
        <p:sp>
          <p:nvSpPr>
            <p:cNvPr id="15" name="TextBox 15"/>
            <p:cNvSpPr txBox="1"/>
            <p:nvPr/>
          </p:nvSpPr>
          <p:spPr>
            <a:xfrm>
              <a:off x="0" y="-123825"/>
              <a:ext cx="2769309" cy="1407841"/>
            </a:xfrm>
            <a:prstGeom prst="rect">
              <a:avLst/>
            </a:prstGeom>
          </p:spPr>
          <p:txBody>
            <a:bodyPr lIns="0" tIns="0" rIns="0" bIns="0" rtlCol="0" anchor="t">
              <a:spAutoFit/>
            </a:bodyPr>
            <a:lstStyle/>
            <a:p>
              <a:pPr marL="0" lvl="0" indent="0" algn="just">
                <a:lnSpc>
                  <a:spcPts val="8870"/>
                </a:lnSpc>
                <a:spcBef>
                  <a:spcPct val="0"/>
                </a:spcBef>
              </a:pPr>
              <a:r>
                <a:rPr lang="en-US" sz="6336" u="sng">
                  <a:solidFill>
                    <a:srgbClr val="004AAD"/>
                  </a:solidFill>
                  <a:latin typeface="HK Grotesk Bold"/>
                </a:rPr>
                <a:t>03</a:t>
              </a:r>
            </a:p>
          </p:txBody>
        </p:sp>
        <p:sp>
          <p:nvSpPr>
            <p:cNvPr id="16" name="TextBox 16"/>
            <p:cNvSpPr txBox="1"/>
            <p:nvPr/>
          </p:nvSpPr>
          <p:spPr>
            <a:xfrm>
              <a:off x="0" y="1888732"/>
              <a:ext cx="4928436" cy="1046356"/>
            </a:xfrm>
            <a:prstGeom prst="rect">
              <a:avLst/>
            </a:prstGeom>
          </p:spPr>
          <p:txBody>
            <a:bodyPr lIns="0" tIns="0" rIns="0" bIns="0" rtlCol="0" anchor="t">
              <a:spAutoFit/>
            </a:bodyPr>
            <a:lstStyle/>
            <a:p>
              <a:pPr marL="0" lvl="0" indent="0">
                <a:lnSpc>
                  <a:spcPts val="3207"/>
                </a:lnSpc>
                <a:spcBef>
                  <a:spcPct val="0"/>
                </a:spcBef>
              </a:pPr>
              <a:r>
                <a:rPr lang="en-US" sz="2291" u="none">
                  <a:solidFill>
                    <a:srgbClr val="FF3131"/>
                  </a:solidFill>
                  <a:latin typeface="HK Grotesk Bold"/>
                </a:rPr>
                <a:t>Single Molecule Real-Time Sequencing (SMRT)</a:t>
              </a:r>
            </a:p>
          </p:txBody>
        </p:sp>
        <p:sp>
          <p:nvSpPr>
            <p:cNvPr id="17" name="TextBox 17"/>
            <p:cNvSpPr txBox="1"/>
            <p:nvPr/>
          </p:nvSpPr>
          <p:spPr>
            <a:xfrm>
              <a:off x="0" y="3177135"/>
              <a:ext cx="4928436" cy="4232906"/>
            </a:xfrm>
            <a:prstGeom prst="rect">
              <a:avLst/>
            </a:prstGeom>
          </p:spPr>
          <p:txBody>
            <a:bodyPr lIns="0" tIns="0" rIns="0" bIns="0" rtlCol="0" anchor="t">
              <a:spAutoFit/>
            </a:bodyPr>
            <a:lstStyle/>
            <a:p>
              <a:pPr marL="0" lvl="0" indent="0">
                <a:lnSpc>
                  <a:spcPts val="3207"/>
                </a:lnSpc>
                <a:spcBef>
                  <a:spcPct val="0"/>
                </a:spcBef>
              </a:pPr>
              <a:r>
                <a:rPr lang="en-US" sz="2291" u="none">
                  <a:solidFill>
                    <a:srgbClr val="000000"/>
                  </a:solidFill>
                  <a:latin typeface="HK Grotesk Light"/>
                </a:rPr>
                <a:t>Single Molecule Real-Time Sequencing (SMRT) is a method of DNA sequencing that involves the detection of the release of light that occurs when nucleotides are incorporated into a growing DNA chain.</a:t>
              </a:r>
            </a:p>
          </p:txBody>
        </p:sp>
      </p:grpSp>
      <p:grpSp>
        <p:nvGrpSpPr>
          <p:cNvPr id="18" name="Group 18"/>
          <p:cNvGrpSpPr/>
          <p:nvPr/>
        </p:nvGrpSpPr>
        <p:grpSpPr>
          <a:xfrm>
            <a:off x="13869027" y="2325582"/>
            <a:ext cx="3696327" cy="4359978"/>
            <a:chOff x="0" y="0"/>
            <a:chExt cx="4928436" cy="5813304"/>
          </a:xfrm>
        </p:grpSpPr>
        <p:sp>
          <p:nvSpPr>
            <p:cNvPr id="19" name="TextBox 19"/>
            <p:cNvSpPr txBox="1"/>
            <p:nvPr/>
          </p:nvSpPr>
          <p:spPr>
            <a:xfrm>
              <a:off x="0" y="-123825"/>
              <a:ext cx="2769309" cy="1407841"/>
            </a:xfrm>
            <a:prstGeom prst="rect">
              <a:avLst/>
            </a:prstGeom>
          </p:spPr>
          <p:txBody>
            <a:bodyPr lIns="0" tIns="0" rIns="0" bIns="0" rtlCol="0" anchor="t">
              <a:spAutoFit/>
            </a:bodyPr>
            <a:lstStyle/>
            <a:p>
              <a:pPr marL="0" lvl="0" indent="0" algn="just">
                <a:lnSpc>
                  <a:spcPts val="8870"/>
                </a:lnSpc>
                <a:spcBef>
                  <a:spcPct val="0"/>
                </a:spcBef>
              </a:pPr>
              <a:r>
                <a:rPr lang="en-US" sz="6336" u="sng">
                  <a:solidFill>
                    <a:srgbClr val="004AAD"/>
                  </a:solidFill>
                  <a:latin typeface="HK Grotesk Bold"/>
                </a:rPr>
                <a:t>04</a:t>
              </a:r>
            </a:p>
          </p:txBody>
        </p:sp>
        <p:sp>
          <p:nvSpPr>
            <p:cNvPr id="20" name="TextBox 20"/>
            <p:cNvSpPr txBox="1"/>
            <p:nvPr/>
          </p:nvSpPr>
          <p:spPr>
            <a:xfrm>
              <a:off x="0" y="1888732"/>
              <a:ext cx="4928436" cy="512956"/>
            </a:xfrm>
            <a:prstGeom prst="rect">
              <a:avLst/>
            </a:prstGeom>
          </p:spPr>
          <p:txBody>
            <a:bodyPr lIns="0" tIns="0" rIns="0" bIns="0" rtlCol="0" anchor="t">
              <a:spAutoFit/>
            </a:bodyPr>
            <a:lstStyle/>
            <a:p>
              <a:pPr marL="0" lvl="0" indent="0">
                <a:lnSpc>
                  <a:spcPts val="3207"/>
                </a:lnSpc>
                <a:spcBef>
                  <a:spcPct val="0"/>
                </a:spcBef>
              </a:pPr>
              <a:r>
                <a:rPr lang="en-US" sz="2291">
                  <a:solidFill>
                    <a:srgbClr val="FF3131"/>
                  </a:solidFill>
                  <a:latin typeface="HK Grotesk Bold"/>
                </a:rPr>
                <a:t>Nanopore Sequencing</a:t>
              </a:r>
            </a:p>
          </p:txBody>
        </p:sp>
        <p:sp>
          <p:nvSpPr>
            <p:cNvPr id="21" name="TextBox 21"/>
            <p:cNvSpPr txBox="1"/>
            <p:nvPr/>
          </p:nvSpPr>
          <p:spPr>
            <a:xfrm>
              <a:off x="0" y="2643735"/>
              <a:ext cx="4928436" cy="3169569"/>
            </a:xfrm>
            <a:prstGeom prst="rect">
              <a:avLst/>
            </a:prstGeom>
          </p:spPr>
          <p:txBody>
            <a:bodyPr lIns="0" tIns="0" rIns="0" bIns="0" rtlCol="0" anchor="t">
              <a:spAutoFit/>
            </a:bodyPr>
            <a:lstStyle/>
            <a:p>
              <a:pPr marL="0" lvl="0" indent="0">
                <a:lnSpc>
                  <a:spcPts val="3207"/>
                </a:lnSpc>
                <a:spcBef>
                  <a:spcPct val="0"/>
                </a:spcBef>
              </a:pPr>
              <a:r>
                <a:rPr lang="en-US" sz="2291">
                  <a:solidFill>
                    <a:srgbClr val="000000"/>
                  </a:solidFill>
                  <a:latin typeface="HK Grotesk Light"/>
                </a:rPr>
                <a:t>Nanopore sequencing detects DNA bases by monitoring disruptions in electrical current as DNA strands pass through nanoscale protein pores.</a:t>
              </a:r>
            </a:p>
          </p:txBody>
        </p:sp>
      </p:grpSp>
      <p:pic>
        <p:nvPicPr>
          <p:cNvPr id="22" name="Picture 22"/>
          <p:cNvPicPr>
            <a:picLocks noChangeAspect="1"/>
          </p:cNvPicPr>
          <p:nvPr/>
        </p:nvPicPr>
        <p:blipFill>
          <a:blip r:embed="rId5"/>
          <a:srcRect/>
          <a:stretch>
            <a:fillRect/>
          </a:stretch>
        </p:blipFill>
        <p:spPr>
          <a:xfrm rot="-2860353">
            <a:off x="16709433" y="-2155705"/>
            <a:ext cx="2425207" cy="8509500"/>
          </a:xfrm>
          <a:prstGeom prst="rect">
            <a:avLst/>
          </a:prstGeom>
        </p:spPr>
      </p:pic>
      <p:sp>
        <p:nvSpPr>
          <p:cNvPr id="25" name="TextBox 24"/>
          <p:cNvSpPr txBox="1"/>
          <p:nvPr/>
        </p:nvSpPr>
        <p:spPr>
          <a:xfrm>
            <a:off x="17602200" y="9715500"/>
            <a:ext cx="533400" cy="461665"/>
          </a:xfrm>
          <a:prstGeom prst="rect">
            <a:avLst/>
          </a:prstGeom>
          <a:noFill/>
        </p:spPr>
        <p:txBody>
          <a:bodyPr wrap="square" rtlCol="0">
            <a:spAutoFit/>
          </a:bodyPr>
          <a:lstStyle/>
          <a:p>
            <a:r>
              <a:rPr lang="en-US" sz="2400" dirty="0" smtClean="0"/>
              <a:t>3</a:t>
            </a:r>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7140" y="558809"/>
            <a:ext cx="10557666" cy="1574727"/>
            <a:chOff x="0" y="0"/>
            <a:chExt cx="14076888" cy="2099636"/>
          </a:xfrm>
        </p:grpSpPr>
        <p:sp>
          <p:nvSpPr>
            <p:cNvPr id="3" name="Freeform 3"/>
            <p:cNvSpPr/>
            <p:nvPr/>
          </p:nvSpPr>
          <p:spPr>
            <a:xfrm>
              <a:off x="106470" y="1409407"/>
              <a:ext cx="13558084" cy="690230"/>
            </a:xfrm>
            <a:custGeom>
              <a:avLst/>
              <a:gdLst/>
              <a:ahLst/>
              <a:cxnLst/>
              <a:rect l="l" t="t" r="r" b="b"/>
              <a:pathLst>
                <a:path w="13558084" h="690230">
                  <a:moveTo>
                    <a:pt x="0" y="0"/>
                  </a:moveTo>
                  <a:lnTo>
                    <a:pt x="13558084" y="0"/>
                  </a:lnTo>
                  <a:lnTo>
                    <a:pt x="13558084" y="690229"/>
                  </a:lnTo>
                  <a:lnTo>
                    <a:pt x="0" y="6902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0" y="-123825"/>
              <a:ext cx="14076888" cy="1418362"/>
            </a:xfrm>
            <a:prstGeom prst="rect">
              <a:avLst/>
            </a:prstGeom>
          </p:spPr>
          <p:txBody>
            <a:bodyPr lIns="0" tIns="0" rIns="0" bIns="0" rtlCol="0" anchor="t">
              <a:spAutoFit/>
            </a:bodyPr>
            <a:lstStyle/>
            <a:p>
              <a:pPr algn="ctr">
                <a:lnSpc>
                  <a:spcPts val="8960"/>
                </a:lnSpc>
              </a:pPr>
              <a:r>
                <a:rPr lang="en-US" sz="6400">
                  <a:solidFill>
                    <a:srgbClr val="737373"/>
                  </a:solidFill>
                  <a:latin typeface="Canva Sans Bold"/>
                </a:rPr>
                <a:t>Sequencing by Synthesis</a:t>
              </a:r>
            </a:p>
          </p:txBody>
        </p:sp>
      </p:grpSp>
      <p:sp>
        <p:nvSpPr>
          <p:cNvPr id="5" name="TextBox 5"/>
          <p:cNvSpPr txBox="1"/>
          <p:nvPr/>
        </p:nvSpPr>
        <p:spPr>
          <a:xfrm>
            <a:off x="10724999" y="2434058"/>
            <a:ext cx="6843832" cy="7047737"/>
          </a:xfrm>
          <a:prstGeom prst="rect">
            <a:avLst/>
          </a:prstGeom>
        </p:spPr>
        <p:txBody>
          <a:bodyPr lIns="0" tIns="0" rIns="0" bIns="0" rtlCol="0" anchor="t">
            <a:spAutoFit/>
          </a:bodyPr>
          <a:lstStyle/>
          <a:p>
            <a:pPr marL="582933" lvl="1" indent="-291467" algn="just">
              <a:lnSpc>
                <a:spcPts val="3996"/>
              </a:lnSpc>
              <a:buFont typeface="Arial"/>
              <a:buChar char="•"/>
            </a:pPr>
            <a:r>
              <a:rPr lang="en-US" sz="2700">
                <a:solidFill>
                  <a:srgbClr val="000000"/>
                </a:solidFill>
                <a:latin typeface="Canva Sans"/>
              </a:rPr>
              <a:t>Also known as Cycle Sequencing or Sequencing by Synthesis (SBS), is a widely used method for determining the order of nucleotides in a DNA molecule. This technique is employed by popular platforms such as Illumina and has become a cornerstone of modern genomics research.</a:t>
            </a:r>
          </a:p>
          <a:p>
            <a:pPr algn="just">
              <a:lnSpc>
                <a:spcPts val="3996"/>
              </a:lnSpc>
            </a:pPr>
            <a:endParaRPr lang="en-US" sz="2700">
              <a:solidFill>
                <a:srgbClr val="000000"/>
              </a:solidFill>
              <a:latin typeface="Canva Sans"/>
            </a:endParaRPr>
          </a:p>
          <a:p>
            <a:pPr marL="582933" lvl="1" indent="-291467" algn="just">
              <a:lnSpc>
                <a:spcPts val="3996"/>
              </a:lnSpc>
              <a:buFont typeface="Arial"/>
              <a:buChar char="•"/>
            </a:pPr>
            <a:r>
              <a:rPr lang="en-US" sz="2700">
                <a:solidFill>
                  <a:srgbClr val="000000"/>
                </a:solidFill>
                <a:latin typeface="Canva Sans"/>
              </a:rPr>
              <a:t>The principle behind Sequencing by Synthesis involves the use of fluorescently labeled nucleotides and a cyclical process of nucleotide incorporation, imaging, and cleavage. </a:t>
            </a:r>
          </a:p>
        </p:txBody>
      </p:sp>
      <p:grpSp>
        <p:nvGrpSpPr>
          <p:cNvPr id="6" name="Group 6"/>
          <p:cNvGrpSpPr/>
          <p:nvPr/>
        </p:nvGrpSpPr>
        <p:grpSpPr>
          <a:xfrm>
            <a:off x="-1219410" y="2510258"/>
            <a:ext cx="11302009" cy="7088364"/>
            <a:chOff x="0" y="0"/>
            <a:chExt cx="15069346" cy="9451153"/>
          </a:xfrm>
        </p:grpSpPr>
        <p:sp>
          <p:nvSpPr>
            <p:cNvPr id="7" name="Freeform 7"/>
            <p:cNvSpPr/>
            <p:nvPr/>
          </p:nvSpPr>
          <p:spPr>
            <a:xfrm>
              <a:off x="3339620" y="0"/>
              <a:ext cx="11729726" cy="8997390"/>
            </a:xfrm>
            <a:custGeom>
              <a:avLst/>
              <a:gdLst/>
              <a:ahLst/>
              <a:cxnLst/>
              <a:rect l="l" t="t" r="r" b="b"/>
              <a:pathLst>
                <a:path w="11729726" h="8997390">
                  <a:moveTo>
                    <a:pt x="0" y="0"/>
                  </a:moveTo>
                  <a:lnTo>
                    <a:pt x="11729726" y="0"/>
                  </a:lnTo>
                  <a:lnTo>
                    <a:pt x="11729726" y="8997390"/>
                  </a:lnTo>
                  <a:lnTo>
                    <a:pt x="0" y="8997390"/>
                  </a:lnTo>
                  <a:lnTo>
                    <a:pt x="0" y="0"/>
                  </a:lnTo>
                  <a:close/>
                </a:path>
              </a:pathLst>
            </a:custGeom>
            <a:blipFill>
              <a:blip r:embed="rId4"/>
              <a:stretch>
                <a:fillRect/>
              </a:stretch>
            </a:blipFill>
          </p:spPr>
        </p:sp>
        <p:sp>
          <p:nvSpPr>
            <p:cNvPr id="8" name="TextBox 8"/>
            <p:cNvSpPr txBox="1"/>
            <p:nvPr/>
          </p:nvSpPr>
          <p:spPr>
            <a:xfrm>
              <a:off x="0" y="8496002"/>
              <a:ext cx="13109871" cy="955151"/>
            </a:xfrm>
            <a:prstGeom prst="rect">
              <a:avLst/>
            </a:prstGeom>
          </p:spPr>
          <p:txBody>
            <a:bodyPr lIns="0" tIns="0" rIns="0" bIns="0" rtlCol="0" anchor="t">
              <a:spAutoFit/>
            </a:bodyPr>
            <a:lstStyle/>
            <a:p>
              <a:pPr algn="ctr">
                <a:lnSpc>
                  <a:spcPts val="3259"/>
                </a:lnSpc>
              </a:pPr>
              <a:r>
                <a:rPr lang="en-US" sz="2327">
                  <a:solidFill>
                    <a:srgbClr val="000000"/>
                  </a:solidFill>
                  <a:latin typeface="Canva Sans"/>
                </a:rPr>
                <a:t>SBS technology   </a:t>
              </a:r>
            </a:p>
            <a:p>
              <a:pPr algn="ctr">
                <a:lnSpc>
                  <a:spcPts val="2559"/>
                </a:lnSpc>
              </a:pPr>
              <a:r>
                <a:rPr lang="en-US" sz="1827">
                  <a:solidFill>
                    <a:srgbClr val="000000"/>
                  </a:solidFill>
                  <a:latin typeface="Canva Sans"/>
                </a:rPr>
                <a:t>source: Researchgate</a:t>
              </a:r>
            </a:p>
          </p:txBody>
        </p:sp>
      </p:grpSp>
      <p:sp>
        <p:nvSpPr>
          <p:cNvPr id="11" name="TextBox 10"/>
          <p:cNvSpPr txBox="1"/>
          <p:nvPr/>
        </p:nvSpPr>
        <p:spPr>
          <a:xfrm>
            <a:off x="17602200" y="9715500"/>
            <a:ext cx="533400" cy="461665"/>
          </a:xfrm>
          <a:prstGeom prst="rect">
            <a:avLst/>
          </a:prstGeom>
          <a:noFill/>
        </p:spPr>
        <p:txBody>
          <a:bodyPr wrap="square" rtlCol="0">
            <a:spAutoFit/>
          </a:bodyPr>
          <a:lstStyle/>
          <a:p>
            <a:r>
              <a:rPr lang="en-US" sz="2400" dirty="0" smtClean="0"/>
              <a:t>4</a:t>
            </a: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3400" y="419100"/>
            <a:ext cx="10475660" cy="1524000"/>
            <a:chOff x="0" y="0"/>
            <a:chExt cx="14076888" cy="2099636"/>
          </a:xfrm>
        </p:grpSpPr>
        <p:sp>
          <p:nvSpPr>
            <p:cNvPr id="3" name="Freeform 3"/>
            <p:cNvSpPr/>
            <p:nvPr/>
          </p:nvSpPr>
          <p:spPr>
            <a:xfrm>
              <a:off x="106470" y="1409407"/>
              <a:ext cx="13558084" cy="690230"/>
            </a:xfrm>
            <a:custGeom>
              <a:avLst/>
              <a:gdLst/>
              <a:ahLst/>
              <a:cxnLst/>
              <a:rect l="l" t="t" r="r" b="b"/>
              <a:pathLst>
                <a:path w="13558084" h="690230">
                  <a:moveTo>
                    <a:pt x="0" y="0"/>
                  </a:moveTo>
                  <a:lnTo>
                    <a:pt x="13558084" y="0"/>
                  </a:lnTo>
                  <a:lnTo>
                    <a:pt x="13558084" y="690229"/>
                  </a:lnTo>
                  <a:lnTo>
                    <a:pt x="0" y="69022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0" y="-123825"/>
              <a:ext cx="14076888" cy="1418362"/>
            </a:xfrm>
            <a:prstGeom prst="rect">
              <a:avLst/>
            </a:prstGeom>
          </p:spPr>
          <p:txBody>
            <a:bodyPr lIns="0" tIns="0" rIns="0" bIns="0" rtlCol="0" anchor="t">
              <a:spAutoFit/>
            </a:bodyPr>
            <a:lstStyle/>
            <a:p>
              <a:pPr algn="ctr">
                <a:lnSpc>
                  <a:spcPts val="8960"/>
                </a:lnSpc>
              </a:pPr>
              <a:r>
                <a:rPr lang="en-US" sz="6400" dirty="0">
                  <a:solidFill>
                    <a:srgbClr val="737373"/>
                  </a:solidFill>
                  <a:latin typeface="Canva Sans Bold"/>
                </a:rPr>
                <a:t>Sequencing by Synthesis</a:t>
              </a:r>
            </a:p>
          </p:txBody>
        </p:sp>
      </p:grpSp>
      <p:sp>
        <p:nvSpPr>
          <p:cNvPr id="7" name="TextBox 6"/>
          <p:cNvSpPr txBox="1"/>
          <p:nvPr/>
        </p:nvSpPr>
        <p:spPr>
          <a:xfrm>
            <a:off x="17602200" y="9715500"/>
            <a:ext cx="533400" cy="461665"/>
          </a:xfrm>
          <a:prstGeom prst="rect">
            <a:avLst/>
          </a:prstGeom>
          <a:noFill/>
        </p:spPr>
        <p:txBody>
          <a:bodyPr wrap="square" rtlCol="0">
            <a:spAutoFit/>
          </a:bodyPr>
          <a:lstStyle/>
          <a:p>
            <a:r>
              <a:rPr lang="en-US" sz="2400" dirty="0" smtClean="0"/>
              <a:t>5</a:t>
            </a:r>
            <a:endParaRPr lang="en-IN" dirty="0"/>
          </a:p>
        </p:txBody>
      </p:sp>
      <p:pic>
        <p:nvPicPr>
          <p:cNvPr id="8" name="fCd6B5HRaZ8"/>
          <p:cNvPicPr>
            <a:picLocks noRot="1" noChangeAspect="1"/>
          </p:cNvPicPr>
          <p:nvPr>
            <a:videoFile r:link="rId1"/>
          </p:nvPr>
        </p:nvPicPr>
        <p:blipFill>
          <a:blip r:embed="rId5"/>
          <a:stretch>
            <a:fillRect/>
          </a:stretch>
        </p:blipFill>
        <p:spPr>
          <a:xfrm>
            <a:off x="2895600" y="2475668"/>
            <a:ext cx="12870810" cy="7239832"/>
          </a:xfrm>
          <a:prstGeom prst="rect">
            <a:avLst/>
          </a:prstGeom>
        </p:spPr>
      </p:pic>
      <p:pic>
        <p:nvPicPr>
          <p:cNvPr id="9" name="Picture 22"/>
          <p:cNvPicPr>
            <a:picLocks noChangeAspect="1"/>
          </p:cNvPicPr>
          <p:nvPr/>
        </p:nvPicPr>
        <p:blipFill>
          <a:blip r:embed="rId6"/>
          <a:srcRect/>
          <a:stretch>
            <a:fillRect/>
          </a:stretch>
        </p:blipFill>
        <p:spPr>
          <a:xfrm rot="-2860353">
            <a:off x="16709433" y="-2155705"/>
            <a:ext cx="2425207" cy="85095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7140" y="558809"/>
            <a:ext cx="11420452" cy="1535127"/>
            <a:chOff x="0" y="0"/>
            <a:chExt cx="15227270" cy="2046836"/>
          </a:xfrm>
        </p:grpSpPr>
        <p:sp>
          <p:nvSpPr>
            <p:cNvPr id="3" name="Freeform 3"/>
            <p:cNvSpPr/>
            <p:nvPr/>
          </p:nvSpPr>
          <p:spPr>
            <a:xfrm>
              <a:off x="115171" y="1300199"/>
              <a:ext cx="14666068" cy="746636"/>
            </a:xfrm>
            <a:custGeom>
              <a:avLst/>
              <a:gdLst/>
              <a:ahLst/>
              <a:cxnLst/>
              <a:rect l="l" t="t" r="r" b="b"/>
              <a:pathLst>
                <a:path w="14666068" h="746636">
                  <a:moveTo>
                    <a:pt x="0" y="0"/>
                  </a:moveTo>
                  <a:lnTo>
                    <a:pt x="14666068" y="0"/>
                  </a:lnTo>
                  <a:lnTo>
                    <a:pt x="14666068" y="746637"/>
                  </a:lnTo>
                  <a:lnTo>
                    <a:pt x="0" y="74663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4"/>
            <p:cNvSpPr txBox="1"/>
            <p:nvPr/>
          </p:nvSpPr>
          <p:spPr>
            <a:xfrm>
              <a:off x="0" y="-104775"/>
              <a:ext cx="15227270" cy="1280717"/>
            </a:xfrm>
            <a:prstGeom prst="rect">
              <a:avLst/>
            </a:prstGeom>
          </p:spPr>
          <p:txBody>
            <a:bodyPr lIns="0" tIns="0" rIns="0" bIns="0" rtlCol="0" anchor="t">
              <a:spAutoFit/>
            </a:bodyPr>
            <a:lstStyle/>
            <a:p>
              <a:pPr algn="ctr">
                <a:lnSpc>
                  <a:spcPts val="8178"/>
                </a:lnSpc>
              </a:pPr>
              <a:r>
                <a:rPr lang="en-US" sz="5841" dirty="0">
                  <a:solidFill>
                    <a:srgbClr val="737373"/>
                  </a:solidFill>
                  <a:latin typeface="Canva Sans Bold"/>
                </a:rPr>
                <a:t>Ion Semiconductor Sequencing</a:t>
              </a:r>
            </a:p>
          </p:txBody>
        </p:sp>
      </p:grpSp>
      <p:sp>
        <p:nvSpPr>
          <p:cNvPr id="5" name="TextBox 5"/>
          <p:cNvSpPr txBox="1"/>
          <p:nvPr/>
        </p:nvSpPr>
        <p:spPr>
          <a:xfrm>
            <a:off x="9144000" y="2434058"/>
            <a:ext cx="8424831" cy="7047737"/>
          </a:xfrm>
          <a:prstGeom prst="rect">
            <a:avLst/>
          </a:prstGeom>
        </p:spPr>
        <p:txBody>
          <a:bodyPr lIns="0" tIns="0" rIns="0" bIns="0" rtlCol="0" anchor="t">
            <a:spAutoFit/>
          </a:bodyPr>
          <a:lstStyle/>
          <a:p>
            <a:pPr marL="582933" lvl="1" indent="-291467" algn="just">
              <a:lnSpc>
                <a:spcPts val="3996"/>
              </a:lnSpc>
              <a:buFont typeface="Arial"/>
              <a:buChar char="•"/>
            </a:pPr>
            <a:r>
              <a:rPr lang="en-US" sz="2700">
                <a:solidFill>
                  <a:srgbClr val="000000"/>
                </a:solidFill>
                <a:latin typeface="Canva Sans"/>
              </a:rPr>
              <a:t>Also known as Ion Torrent Sequencing, is a unique method developed by Ion Torrent (now part of Thermo Fisher Scientific). This technology revolutionized DNA sequencing by eliminating the need for fluorescent labeling and optical detection, instead relying on the direct detection of hydrogen ions released during DNA synthesis.</a:t>
            </a:r>
          </a:p>
          <a:p>
            <a:pPr algn="just">
              <a:lnSpc>
                <a:spcPts val="3996"/>
              </a:lnSpc>
            </a:pPr>
            <a:endParaRPr lang="en-US" sz="2700">
              <a:solidFill>
                <a:srgbClr val="000000"/>
              </a:solidFill>
              <a:latin typeface="Canva Sans"/>
            </a:endParaRPr>
          </a:p>
          <a:p>
            <a:pPr marL="582933" lvl="1" indent="-291467" algn="just">
              <a:lnSpc>
                <a:spcPts val="3996"/>
              </a:lnSpc>
              <a:buFont typeface="Arial"/>
              <a:buChar char="•"/>
            </a:pPr>
            <a:r>
              <a:rPr lang="en-US" sz="2700">
                <a:solidFill>
                  <a:srgbClr val="000000"/>
                </a:solidFill>
                <a:latin typeface="Canva Sans"/>
              </a:rPr>
              <a:t>The principle behind Ion Semiconductor Sequencing is based on the detection of pH changes caused by the release of hydrogen ions (H+) during the incorporation of nucleotides into the growing DNA strand.. </a:t>
            </a:r>
          </a:p>
        </p:txBody>
      </p:sp>
      <p:grpSp>
        <p:nvGrpSpPr>
          <p:cNvPr id="6" name="Group 6"/>
          <p:cNvGrpSpPr/>
          <p:nvPr/>
        </p:nvGrpSpPr>
        <p:grpSpPr>
          <a:xfrm>
            <a:off x="-1217434" y="2510258"/>
            <a:ext cx="10636912" cy="7537465"/>
            <a:chOff x="0" y="0"/>
            <a:chExt cx="14182549" cy="10049954"/>
          </a:xfrm>
        </p:grpSpPr>
        <p:sp>
          <p:nvSpPr>
            <p:cNvPr id="7" name="Freeform 7"/>
            <p:cNvSpPr/>
            <p:nvPr/>
          </p:nvSpPr>
          <p:spPr>
            <a:xfrm>
              <a:off x="2599871" y="0"/>
              <a:ext cx="11582679" cy="8997390"/>
            </a:xfrm>
            <a:custGeom>
              <a:avLst/>
              <a:gdLst/>
              <a:ahLst/>
              <a:cxnLst/>
              <a:rect l="l" t="t" r="r" b="b"/>
              <a:pathLst>
                <a:path w="11582679" h="8997390">
                  <a:moveTo>
                    <a:pt x="0" y="0"/>
                  </a:moveTo>
                  <a:lnTo>
                    <a:pt x="11582678" y="0"/>
                  </a:lnTo>
                  <a:lnTo>
                    <a:pt x="11582678" y="8997390"/>
                  </a:lnTo>
                  <a:lnTo>
                    <a:pt x="0" y="8997390"/>
                  </a:lnTo>
                  <a:lnTo>
                    <a:pt x="0" y="0"/>
                  </a:lnTo>
                  <a:close/>
                </a:path>
              </a:pathLst>
            </a:custGeom>
            <a:blipFill>
              <a:blip r:embed="rId4"/>
              <a:stretch>
                <a:fillRect/>
              </a:stretch>
            </a:blipFill>
          </p:spPr>
        </p:sp>
        <p:sp>
          <p:nvSpPr>
            <p:cNvPr id="8" name="TextBox 8"/>
            <p:cNvSpPr txBox="1"/>
            <p:nvPr/>
          </p:nvSpPr>
          <p:spPr>
            <a:xfrm>
              <a:off x="0" y="9247758"/>
              <a:ext cx="10900317" cy="802195"/>
            </a:xfrm>
            <a:prstGeom prst="rect">
              <a:avLst/>
            </a:prstGeom>
          </p:spPr>
          <p:txBody>
            <a:bodyPr lIns="0" tIns="0" rIns="0" bIns="0" rtlCol="0" anchor="t">
              <a:spAutoFit/>
            </a:bodyPr>
            <a:lstStyle/>
            <a:p>
              <a:pPr algn="ctr">
                <a:lnSpc>
                  <a:spcPts val="2709"/>
                </a:lnSpc>
              </a:pPr>
              <a:r>
                <a:rPr lang="en-US" sz="1935" dirty="0">
                  <a:solidFill>
                    <a:srgbClr val="000000"/>
                  </a:solidFill>
                  <a:latin typeface="Canva Sans"/>
                </a:rPr>
                <a:t>Ion Semiconductor Sequencing   </a:t>
              </a:r>
            </a:p>
            <a:p>
              <a:pPr algn="ctr">
                <a:lnSpc>
                  <a:spcPts val="2127"/>
                </a:lnSpc>
              </a:pPr>
              <a:r>
                <a:rPr lang="en-US" sz="1519" dirty="0">
                  <a:solidFill>
                    <a:srgbClr val="000000"/>
                  </a:solidFill>
                  <a:latin typeface="Canva Sans"/>
                </a:rPr>
                <a:t>source: </a:t>
              </a:r>
              <a:r>
                <a:rPr lang="en-US" sz="1519" dirty="0" err="1">
                  <a:solidFill>
                    <a:srgbClr val="000000"/>
                  </a:solidFill>
                  <a:latin typeface="Canva Sans"/>
                </a:rPr>
                <a:t>Researchgate</a:t>
              </a:r>
              <a:endParaRPr lang="en-US" sz="1519" dirty="0">
                <a:solidFill>
                  <a:srgbClr val="000000"/>
                </a:solidFill>
                <a:latin typeface="Canva Sans"/>
              </a:endParaRPr>
            </a:p>
          </p:txBody>
        </p:sp>
      </p:grpSp>
      <p:pic>
        <p:nvPicPr>
          <p:cNvPr id="9" name="Picture 9"/>
          <p:cNvPicPr>
            <a:picLocks noChangeAspect="1"/>
          </p:cNvPicPr>
          <p:nvPr/>
        </p:nvPicPr>
        <p:blipFill>
          <a:blip r:embed="rId5"/>
          <a:srcRect/>
          <a:stretch>
            <a:fillRect/>
          </a:stretch>
        </p:blipFill>
        <p:spPr>
          <a:xfrm rot="-2860353">
            <a:off x="16391746" y="-2015348"/>
            <a:ext cx="1735108" cy="6088097"/>
          </a:xfrm>
          <a:prstGeom prst="rect">
            <a:avLst/>
          </a:prstGeom>
        </p:spPr>
      </p:pic>
      <p:sp>
        <p:nvSpPr>
          <p:cNvPr id="12" name="TextBox 11"/>
          <p:cNvSpPr txBox="1"/>
          <p:nvPr/>
        </p:nvSpPr>
        <p:spPr>
          <a:xfrm>
            <a:off x="17602200" y="9715500"/>
            <a:ext cx="533400" cy="461665"/>
          </a:xfrm>
          <a:prstGeom prst="rect">
            <a:avLst/>
          </a:prstGeom>
          <a:noFill/>
        </p:spPr>
        <p:txBody>
          <a:bodyPr wrap="square" rtlCol="0">
            <a:spAutoFit/>
          </a:bodyPr>
          <a:lstStyle/>
          <a:p>
            <a:r>
              <a:rPr lang="en-US" sz="2400" dirty="0" smtClean="0"/>
              <a:t>6</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67536"/>
            <a:ext cx="10535907" cy="5859234"/>
          </a:xfrm>
          <a:custGeom>
            <a:avLst/>
            <a:gdLst/>
            <a:ahLst/>
            <a:cxnLst/>
            <a:rect l="l" t="t" r="r" b="b"/>
            <a:pathLst>
              <a:path w="10535907" h="5859234">
                <a:moveTo>
                  <a:pt x="0" y="0"/>
                </a:moveTo>
                <a:lnTo>
                  <a:pt x="10535907" y="0"/>
                </a:lnTo>
                <a:lnTo>
                  <a:pt x="10535907" y="5859235"/>
                </a:lnTo>
                <a:lnTo>
                  <a:pt x="0" y="5859235"/>
                </a:lnTo>
                <a:lnTo>
                  <a:pt x="0" y="0"/>
                </a:lnTo>
                <a:close/>
              </a:path>
            </a:pathLst>
          </a:custGeom>
          <a:blipFill>
            <a:blip r:embed="rId2"/>
            <a:stretch>
              <a:fillRect b="-676"/>
            </a:stretch>
          </a:blipFill>
          <a:ln w="38100" cap="sq">
            <a:solidFill>
              <a:srgbClr val="000000"/>
            </a:solidFill>
            <a:prstDash val="solid"/>
            <a:miter/>
          </a:ln>
        </p:spPr>
      </p:sp>
      <p:sp>
        <p:nvSpPr>
          <p:cNvPr id="3" name="Freeform 3"/>
          <p:cNvSpPr/>
          <p:nvPr/>
        </p:nvSpPr>
        <p:spPr>
          <a:xfrm>
            <a:off x="10535907" y="2222504"/>
            <a:ext cx="7752093" cy="5855616"/>
          </a:xfrm>
          <a:custGeom>
            <a:avLst/>
            <a:gdLst/>
            <a:ahLst/>
            <a:cxnLst/>
            <a:rect l="l" t="t" r="r" b="b"/>
            <a:pathLst>
              <a:path w="7752093" h="5855616">
                <a:moveTo>
                  <a:pt x="0" y="0"/>
                </a:moveTo>
                <a:lnTo>
                  <a:pt x="7752093" y="0"/>
                </a:lnTo>
                <a:lnTo>
                  <a:pt x="7752093" y="5855616"/>
                </a:lnTo>
                <a:lnTo>
                  <a:pt x="0" y="5855616"/>
                </a:lnTo>
                <a:lnTo>
                  <a:pt x="0" y="0"/>
                </a:lnTo>
                <a:close/>
              </a:path>
            </a:pathLst>
          </a:custGeom>
          <a:blipFill>
            <a:blip r:embed="rId3"/>
            <a:stretch>
              <a:fillRect/>
            </a:stretch>
          </a:blipFill>
          <a:ln w="38100" cap="sq">
            <a:solidFill>
              <a:srgbClr val="000000"/>
            </a:solidFill>
            <a:prstDash val="sysDot"/>
            <a:miter/>
          </a:ln>
        </p:spPr>
      </p:sp>
      <p:sp>
        <p:nvSpPr>
          <p:cNvPr id="4" name="TextBox 4"/>
          <p:cNvSpPr txBox="1"/>
          <p:nvPr/>
        </p:nvSpPr>
        <p:spPr>
          <a:xfrm>
            <a:off x="5267953" y="8644747"/>
            <a:ext cx="8175238" cy="613553"/>
          </a:xfrm>
          <a:prstGeom prst="rect">
            <a:avLst/>
          </a:prstGeom>
        </p:spPr>
        <p:txBody>
          <a:bodyPr lIns="0" tIns="0" rIns="0" bIns="0" rtlCol="0" anchor="t">
            <a:spAutoFit/>
          </a:bodyPr>
          <a:lstStyle/>
          <a:p>
            <a:pPr algn="ctr">
              <a:lnSpc>
                <a:spcPts val="2709"/>
              </a:lnSpc>
            </a:pPr>
            <a:r>
              <a:rPr lang="en-US" sz="1935">
                <a:solidFill>
                  <a:srgbClr val="000000"/>
                </a:solidFill>
                <a:latin typeface="Canva Sans"/>
              </a:rPr>
              <a:t>Ion Semiconductor Sequencing   </a:t>
            </a:r>
          </a:p>
          <a:p>
            <a:pPr algn="ctr">
              <a:lnSpc>
                <a:spcPts val="2127"/>
              </a:lnSpc>
            </a:pPr>
            <a:r>
              <a:rPr lang="en-US" sz="1519">
                <a:solidFill>
                  <a:srgbClr val="000000"/>
                </a:solidFill>
                <a:latin typeface="Canva Sans"/>
              </a:rPr>
              <a:t>source: Researchgate</a:t>
            </a:r>
          </a:p>
        </p:txBody>
      </p:sp>
      <p:sp>
        <p:nvSpPr>
          <p:cNvPr id="7" name="TextBox 6"/>
          <p:cNvSpPr txBox="1"/>
          <p:nvPr/>
        </p:nvSpPr>
        <p:spPr>
          <a:xfrm>
            <a:off x="17602200" y="9715500"/>
            <a:ext cx="533400" cy="461665"/>
          </a:xfrm>
          <a:prstGeom prst="rect">
            <a:avLst/>
          </a:prstGeom>
          <a:noFill/>
        </p:spPr>
        <p:txBody>
          <a:bodyPr wrap="square" rtlCol="0">
            <a:spAutoFit/>
          </a:bodyPr>
          <a:lstStyle/>
          <a:p>
            <a:r>
              <a:rPr lang="en-US" sz="2400" dirty="0" smtClean="0"/>
              <a:t>7</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4780" y="1028700"/>
            <a:ext cx="10483797" cy="7700925"/>
            <a:chOff x="0" y="0"/>
            <a:chExt cx="1106520" cy="812800"/>
          </a:xfrm>
        </p:grpSpPr>
        <p:sp>
          <p:nvSpPr>
            <p:cNvPr id="3" name="Freeform 3"/>
            <p:cNvSpPr/>
            <p:nvPr/>
          </p:nvSpPr>
          <p:spPr>
            <a:xfrm>
              <a:off x="0" y="0"/>
              <a:ext cx="1106520" cy="812800"/>
            </a:xfrm>
            <a:custGeom>
              <a:avLst/>
              <a:gdLst/>
              <a:ahLst/>
              <a:cxnLst/>
              <a:rect l="l" t="t" r="r" b="b"/>
              <a:pathLst>
                <a:path w="1106520" h="812800">
                  <a:moveTo>
                    <a:pt x="16985" y="0"/>
                  </a:moveTo>
                  <a:lnTo>
                    <a:pt x="1089536" y="0"/>
                  </a:lnTo>
                  <a:cubicBezTo>
                    <a:pt x="1094040" y="0"/>
                    <a:pt x="1098360" y="1789"/>
                    <a:pt x="1101546" y="4975"/>
                  </a:cubicBezTo>
                  <a:cubicBezTo>
                    <a:pt x="1104731" y="8160"/>
                    <a:pt x="1106520" y="12480"/>
                    <a:pt x="1106520" y="16985"/>
                  </a:cubicBezTo>
                  <a:lnTo>
                    <a:pt x="1106520" y="795815"/>
                  </a:lnTo>
                  <a:cubicBezTo>
                    <a:pt x="1106520" y="805196"/>
                    <a:pt x="1098916" y="812800"/>
                    <a:pt x="1089536" y="812800"/>
                  </a:cubicBezTo>
                  <a:lnTo>
                    <a:pt x="16985" y="812800"/>
                  </a:lnTo>
                  <a:cubicBezTo>
                    <a:pt x="7604" y="812800"/>
                    <a:pt x="0" y="805196"/>
                    <a:pt x="0" y="795815"/>
                  </a:cubicBezTo>
                  <a:lnTo>
                    <a:pt x="0" y="16985"/>
                  </a:lnTo>
                  <a:cubicBezTo>
                    <a:pt x="0" y="7604"/>
                    <a:pt x="7604" y="0"/>
                    <a:pt x="16985" y="0"/>
                  </a:cubicBezTo>
                  <a:close/>
                </a:path>
              </a:pathLst>
            </a:custGeom>
            <a:blipFill>
              <a:blip r:embed="rId2"/>
              <a:stretch>
                <a:fillRect l="-302" r="-302"/>
              </a:stretch>
            </a:blipFill>
            <a:ln w="38100" cap="rnd">
              <a:solidFill>
                <a:srgbClr val="000000"/>
              </a:solidFill>
              <a:prstDash val="solid"/>
              <a:round/>
            </a:ln>
          </p:spPr>
        </p:sp>
      </p:grpSp>
      <p:sp>
        <p:nvSpPr>
          <p:cNvPr id="4" name="TextBox 4"/>
          <p:cNvSpPr txBox="1"/>
          <p:nvPr/>
        </p:nvSpPr>
        <p:spPr>
          <a:xfrm>
            <a:off x="11157455" y="507302"/>
            <a:ext cx="6755327" cy="9196196"/>
          </a:xfrm>
          <a:prstGeom prst="rect">
            <a:avLst/>
          </a:prstGeom>
        </p:spPr>
        <p:txBody>
          <a:bodyPr lIns="0" tIns="0" rIns="0" bIns="0" rtlCol="0" anchor="t">
            <a:spAutoFit/>
          </a:bodyPr>
          <a:lstStyle/>
          <a:p>
            <a:pPr marL="561344" lvl="1" indent="-280672" algn="just">
              <a:lnSpc>
                <a:spcPts val="3848"/>
              </a:lnSpc>
              <a:buFont typeface="Arial"/>
              <a:buChar char="•"/>
            </a:pPr>
            <a:r>
              <a:rPr lang="en-US" sz="2600">
                <a:solidFill>
                  <a:srgbClr val="000000"/>
                </a:solidFill>
                <a:latin typeface="Canva Sans"/>
              </a:rPr>
              <a:t>Ion Semiconductor Sequencing offers fast run times, scalability, and the ability to sequence small to medium-sized genomes or targeted regions. However, it generally produces shorter read lengths compared to some other methods and can be more prone to errors in homopolymer regions (consecutive repeats of the same nucleotide).</a:t>
            </a:r>
          </a:p>
          <a:p>
            <a:pPr algn="just">
              <a:lnSpc>
                <a:spcPts val="3848"/>
              </a:lnSpc>
            </a:pPr>
            <a:endParaRPr lang="en-US" sz="2600">
              <a:solidFill>
                <a:srgbClr val="000000"/>
              </a:solidFill>
              <a:latin typeface="Canva Sans"/>
            </a:endParaRPr>
          </a:p>
          <a:p>
            <a:pPr marL="561344" lvl="1" indent="-280672" algn="just">
              <a:lnSpc>
                <a:spcPts val="3848"/>
              </a:lnSpc>
              <a:buFont typeface="Arial"/>
              <a:buChar char="•"/>
            </a:pPr>
            <a:r>
              <a:rPr lang="en-US" sz="2600">
                <a:solidFill>
                  <a:srgbClr val="000000"/>
                </a:solidFill>
                <a:latin typeface="Canva Sans"/>
              </a:rPr>
              <a:t>Despite these limitations, Ion Torrent Sequencing has found applications in various fields, including microbial genomics, targeted sequencing, and gene expression analysis, due to its speed, cost-effectiveness, and ease of use.</a:t>
            </a:r>
          </a:p>
          <a:p>
            <a:pPr algn="just">
              <a:lnSpc>
                <a:spcPts val="3700"/>
              </a:lnSpc>
            </a:pPr>
            <a:endParaRPr lang="en-US" sz="2600">
              <a:solidFill>
                <a:srgbClr val="000000"/>
              </a:solidFill>
              <a:latin typeface="Canva Sans"/>
            </a:endParaRPr>
          </a:p>
        </p:txBody>
      </p:sp>
      <p:sp>
        <p:nvSpPr>
          <p:cNvPr id="7" name="TextBox 6"/>
          <p:cNvSpPr txBox="1"/>
          <p:nvPr/>
        </p:nvSpPr>
        <p:spPr>
          <a:xfrm>
            <a:off x="17646082" y="9703498"/>
            <a:ext cx="533400" cy="461665"/>
          </a:xfrm>
          <a:prstGeom prst="rect">
            <a:avLst/>
          </a:prstGeom>
          <a:noFill/>
        </p:spPr>
        <p:txBody>
          <a:bodyPr wrap="square" rtlCol="0">
            <a:spAutoFit/>
          </a:bodyPr>
          <a:lstStyle/>
          <a:p>
            <a:r>
              <a:rPr lang="en-US" sz="2400" dirty="0" smtClean="0"/>
              <a:t>8</a:t>
            </a:r>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BPKj0mMcDg"/>
          <p:cNvPicPr>
            <a:picLocks noRot="1" noChangeAspect="1"/>
          </p:cNvPicPr>
          <p:nvPr>
            <a:videoFile r:link="rId1"/>
          </p:nvPr>
        </p:nvPicPr>
        <p:blipFill>
          <a:blip r:embed="rId3"/>
          <a:stretch>
            <a:fillRect/>
          </a:stretch>
        </p:blipFill>
        <p:spPr>
          <a:xfrm>
            <a:off x="1752600" y="1104900"/>
            <a:ext cx="14706600" cy="8272463"/>
          </a:xfrm>
          <a:prstGeom prst="rect">
            <a:avLst/>
          </a:prstGeom>
        </p:spPr>
      </p:pic>
      <p:sp>
        <p:nvSpPr>
          <p:cNvPr id="5" name="TextBox 4"/>
          <p:cNvSpPr txBox="1"/>
          <p:nvPr/>
        </p:nvSpPr>
        <p:spPr>
          <a:xfrm>
            <a:off x="17646082" y="9703498"/>
            <a:ext cx="533400" cy="461665"/>
          </a:xfrm>
          <a:prstGeom prst="rect">
            <a:avLst/>
          </a:prstGeom>
          <a:noFill/>
        </p:spPr>
        <p:txBody>
          <a:bodyPr wrap="square" rtlCol="0">
            <a:spAutoFit/>
          </a:bodyPr>
          <a:lstStyle/>
          <a:p>
            <a:r>
              <a:rPr lang="en-US" sz="2400" dirty="0" smtClean="0"/>
              <a:t>9</a:t>
            </a:r>
            <a:endParaRPr lang="en-IN" dirty="0"/>
          </a:p>
        </p:txBody>
      </p:sp>
    </p:spTree>
    <p:extLst>
      <p:ext uri="{BB962C8B-B14F-4D97-AF65-F5344CB8AC3E}">
        <p14:creationId xmlns:p14="http://schemas.microsoft.com/office/powerpoint/2010/main" val="20888148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1417</Words>
  <Application>Microsoft Office PowerPoint</Application>
  <PresentationFormat>Custom</PresentationFormat>
  <Paragraphs>127</Paragraphs>
  <Slides>20</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HK Grotesk Bold</vt:lpstr>
      <vt:lpstr>Calibri</vt:lpstr>
      <vt:lpstr>Canva Sans Bold</vt:lpstr>
      <vt:lpstr>Canva Sans</vt:lpstr>
      <vt:lpstr>Arialle Bold</vt:lpstr>
      <vt:lpstr>HK Grotesk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DNA Sequencing Techniques</dc:title>
  <dc:creator>USer</dc:creator>
  <cp:lastModifiedBy>Swayam Korgaonkar</cp:lastModifiedBy>
  <cp:revision>19</cp:revision>
  <dcterms:created xsi:type="dcterms:W3CDTF">2006-08-16T00:00:00Z</dcterms:created>
  <dcterms:modified xsi:type="dcterms:W3CDTF">2024-03-23T05:31:27Z</dcterms:modified>
  <dc:identifier>DAF_vdgo8_c</dc:identifier>
</cp:coreProperties>
</file>